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2"/>
  </p:notesMasterIdLst>
  <p:sldIdLst>
    <p:sldId id="261" r:id="rId2"/>
    <p:sldId id="257" r:id="rId3"/>
    <p:sldId id="262" r:id="rId4"/>
    <p:sldId id="268" r:id="rId5"/>
    <p:sldId id="269" r:id="rId6"/>
    <p:sldId id="270" r:id="rId7"/>
    <p:sldId id="264" r:id="rId8"/>
    <p:sldId id="271" r:id="rId9"/>
    <p:sldId id="272" r:id="rId10"/>
    <p:sldId id="266" r:id="rId1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1" roundtripDataSignature="AMtx7mjOmBtk5DbvnkierGKxpb4ZbKw0W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6" d="100"/>
          <a:sy n="76" d="100"/>
        </p:scale>
        <p:origin x="84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21" Type="http://customschemas.google.com/relationships/presentationmetadata" Target="metadata"/><Relationship Id="rId7" Type="http://schemas.openxmlformats.org/officeDocument/2006/relationships/slide" Target="slides/slide6.xml"/><Relationship Id="rId12" Type="http://schemas.openxmlformats.org/officeDocument/2006/relationships/notesMaster" Target="notesMasters/notesMaster1.xml"/><Relationship Id="rId25"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23"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406E292B-A0A5-6062-11D4-CA80C16B3284}"/>
            </a:ext>
          </a:extLst>
        </p:cNvPr>
        <p:cNvGrpSpPr/>
        <p:nvPr/>
      </p:nvGrpSpPr>
      <p:grpSpPr>
        <a:xfrm>
          <a:off x="0" y="0"/>
          <a:ext cx="0" cy="0"/>
          <a:chOff x="0" y="0"/>
          <a:chExt cx="0" cy="0"/>
        </a:xfrm>
      </p:grpSpPr>
      <p:sp>
        <p:nvSpPr>
          <p:cNvPr id="112" name="Google Shape;112;p2:notes">
            <a:extLst>
              <a:ext uri="{FF2B5EF4-FFF2-40B4-BE49-F238E27FC236}">
                <a16:creationId xmlns:a16="http://schemas.microsoft.com/office/drawing/2014/main" id="{51DA1AF9-43E3-1171-688C-8A37D31DA0C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2:notes">
            <a:extLst>
              <a:ext uri="{FF2B5EF4-FFF2-40B4-BE49-F238E27FC236}">
                <a16:creationId xmlns:a16="http://schemas.microsoft.com/office/drawing/2014/main" id="{4D4CB4B7-FD9A-8919-6A8E-9A1CB101846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1988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10E58ADD-15C3-4596-5C71-F84EC94C862D}"/>
            </a:ext>
          </a:extLst>
        </p:cNvPr>
        <p:cNvGrpSpPr/>
        <p:nvPr/>
      </p:nvGrpSpPr>
      <p:grpSpPr>
        <a:xfrm>
          <a:off x="0" y="0"/>
          <a:ext cx="0" cy="0"/>
          <a:chOff x="0" y="0"/>
          <a:chExt cx="0" cy="0"/>
        </a:xfrm>
      </p:grpSpPr>
      <p:sp>
        <p:nvSpPr>
          <p:cNvPr id="112" name="Google Shape;112;p2:notes">
            <a:extLst>
              <a:ext uri="{FF2B5EF4-FFF2-40B4-BE49-F238E27FC236}">
                <a16:creationId xmlns:a16="http://schemas.microsoft.com/office/drawing/2014/main" id="{26E199F5-CB95-2BFD-20A7-B94B29FDDE7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2:notes">
            <a:extLst>
              <a:ext uri="{FF2B5EF4-FFF2-40B4-BE49-F238E27FC236}">
                <a16:creationId xmlns:a16="http://schemas.microsoft.com/office/drawing/2014/main" id="{A2BE4528-BDF7-D633-7B15-680D697071E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1365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1C78C1F9-8921-043F-03C0-D32CFBF60419}"/>
            </a:ext>
          </a:extLst>
        </p:cNvPr>
        <p:cNvGrpSpPr/>
        <p:nvPr/>
      </p:nvGrpSpPr>
      <p:grpSpPr>
        <a:xfrm>
          <a:off x="0" y="0"/>
          <a:ext cx="0" cy="0"/>
          <a:chOff x="0" y="0"/>
          <a:chExt cx="0" cy="0"/>
        </a:xfrm>
      </p:grpSpPr>
      <p:sp>
        <p:nvSpPr>
          <p:cNvPr id="112" name="Google Shape;112;p2:notes">
            <a:extLst>
              <a:ext uri="{FF2B5EF4-FFF2-40B4-BE49-F238E27FC236}">
                <a16:creationId xmlns:a16="http://schemas.microsoft.com/office/drawing/2014/main" id="{3D5B6462-692D-D6E7-AF03-2CBBA711FAA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2:notes">
            <a:extLst>
              <a:ext uri="{FF2B5EF4-FFF2-40B4-BE49-F238E27FC236}">
                <a16:creationId xmlns:a16="http://schemas.microsoft.com/office/drawing/2014/main" id="{E0E8EA65-AD53-A7CD-60F9-02818983653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3756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C846BEEC-CF77-7842-E1B1-C3876438472D}"/>
            </a:ext>
          </a:extLst>
        </p:cNvPr>
        <p:cNvGrpSpPr/>
        <p:nvPr/>
      </p:nvGrpSpPr>
      <p:grpSpPr>
        <a:xfrm>
          <a:off x="0" y="0"/>
          <a:ext cx="0" cy="0"/>
          <a:chOff x="0" y="0"/>
          <a:chExt cx="0" cy="0"/>
        </a:xfrm>
      </p:grpSpPr>
      <p:sp>
        <p:nvSpPr>
          <p:cNvPr id="112" name="Google Shape;112;p2:notes">
            <a:extLst>
              <a:ext uri="{FF2B5EF4-FFF2-40B4-BE49-F238E27FC236}">
                <a16:creationId xmlns:a16="http://schemas.microsoft.com/office/drawing/2014/main" id="{3B21C4FE-2701-D309-EB10-2C1984A61CE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2:notes">
            <a:extLst>
              <a:ext uri="{FF2B5EF4-FFF2-40B4-BE49-F238E27FC236}">
                <a16:creationId xmlns:a16="http://schemas.microsoft.com/office/drawing/2014/main" id="{047503F8-8801-CD1F-1AEE-3FC72D03404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3344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A137AF56-2C3C-522B-CE76-F76A49A74B5F}"/>
            </a:ext>
          </a:extLst>
        </p:cNvPr>
        <p:cNvGrpSpPr/>
        <p:nvPr/>
      </p:nvGrpSpPr>
      <p:grpSpPr>
        <a:xfrm>
          <a:off x="0" y="0"/>
          <a:ext cx="0" cy="0"/>
          <a:chOff x="0" y="0"/>
          <a:chExt cx="0" cy="0"/>
        </a:xfrm>
      </p:grpSpPr>
      <p:sp>
        <p:nvSpPr>
          <p:cNvPr id="188" name="Google Shape;188;p9:notes">
            <a:extLst>
              <a:ext uri="{FF2B5EF4-FFF2-40B4-BE49-F238E27FC236}">
                <a16:creationId xmlns:a16="http://schemas.microsoft.com/office/drawing/2014/main" id="{52550C2C-FDD8-9DAF-3BAA-EAE332CFCBB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p9:notes">
            <a:extLst>
              <a:ext uri="{FF2B5EF4-FFF2-40B4-BE49-F238E27FC236}">
                <a16:creationId xmlns:a16="http://schemas.microsoft.com/office/drawing/2014/main" id="{2B93B86E-E8B9-8715-B3C5-B56D5476D6F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1029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
        <p:cNvGrpSpPr/>
        <p:nvPr/>
      </p:nvGrpSpPr>
      <p:grpSpPr>
        <a:xfrm>
          <a:off x="0" y="0"/>
          <a:ext cx="0" cy="0"/>
          <a:chOff x="0" y="0"/>
          <a:chExt cx="0" cy="0"/>
        </a:xfrm>
      </p:grpSpPr>
      <p:sp>
        <p:nvSpPr>
          <p:cNvPr id="21" name="Google Shape;2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4"/>
        <p:cNvGrpSpPr/>
        <p:nvPr/>
      </p:nvGrpSpPr>
      <p:grpSpPr>
        <a:xfrm>
          <a:off x="0" y="0"/>
          <a:ext cx="0" cy="0"/>
          <a:chOff x="0" y="0"/>
          <a:chExt cx="0" cy="0"/>
        </a:xfrm>
      </p:grpSpPr>
      <p:sp>
        <p:nvSpPr>
          <p:cNvPr id="85" name="Google Shape;85;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2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23"/>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0"/>
        <p:cNvGrpSpPr/>
        <p:nvPr/>
      </p:nvGrpSpPr>
      <p:grpSpPr>
        <a:xfrm>
          <a:off x="0" y="0"/>
          <a:ext cx="0" cy="0"/>
          <a:chOff x="0" y="0"/>
          <a:chExt cx="0" cy="0"/>
        </a:xfrm>
      </p:grpSpPr>
      <p:sp>
        <p:nvSpPr>
          <p:cNvPr id="91" name="Google Shape;91;p2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2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24"/>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96"/>
        <p:cNvGrpSpPr/>
        <p:nvPr/>
      </p:nvGrpSpPr>
      <p:grpSpPr>
        <a:xfrm>
          <a:off x="0" y="0"/>
          <a:ext cx="0" cy="0"/>
          <a:chOff x="0" y="0"/>
          <a:chExt cx="0" cy="0"/>
        </a:xfrm>
      </p:grpSpPr>
      <p:sp>
        <p:nvSpPr>
          <p:cNvPr id="97" name="Google Shape;97;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25"/>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
        <p:cNvGrpSpPr/>
        <p:nvPr/>
      </p:nvGrpSpPr>
      <p:grpSpPr>
        <a:xfrm>
          <a:off x="0" y="0"/>
          <a:ext cx="0" cy="0"/>
          <a:chOff x="0" y="0"/>
          <a:chExt cx="0" cy="0"/>
        </a:xfrm>
      </p:grpSpPr>
      <p:sp>
        <p:nvSpPr>
          <p:cNvPr id="25" name="Google Shape;25;p1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1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7" name="Google Shape;2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5"/>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6"/>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5"/>
        <p:cNvGrpSpPr/>
        <p:nvPr/>
      </p:nvGrpSpPr>
      <p:grpSpPr>
        <a:xfrm>
          <a:off x="0" y="0"/>
          <a:ext cx="0" cy="0"/>
          <a:chOff x="0" y="0"/>
          <a:chExt cx="0" cy="0"/>
        </a:xfrm>
      </p:grpSpPr>
      <p:sp>
        <p:nvSpPr>
          <p:cNvPr id="36" name="Google Shape;36;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7"/>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40" name="Google Shape;40;p17"/>
          <p:cNvPicPr preferRelativeResize="0"/>
          <p:nvPr/>
        </p:nvPicPr>
        <p:blipFill rotWithShape="1">
          <a:blip r:embed="rId2">
            <a:alphaModFix/>
          </a:blip>
          <a:srcRect/>
          <a:stretch/>
        </p:blipFill>
        <p:spPr>
          <a:xfrm>
            <a:off x="10711512" y="330213"/>
            <a:ext cx="1284576" cy="637759"/>
          </a:xfrm>
          <a:prstGeom prst="rect">
            <a:avLst/>
          </a:prstGeom>
          <a:noFill/>
          <a:ln>
            <a:noFill/>
          </a:ln>
        </p:spPr>
      </p:pic>
      <p:pic>
        <p:nvPicPr>
          <p:cNvPr id="41" name="Google Shape;41;p17"/>
          <p:cNvPicPr preferRelativeResize="0"/>
          <p:nvPr/>
        </p:nvPicPr>
        <p:blipFill rotWithShape="1">
          <a:blip r:embed="rId3">
            <a:alphaModFix/>
          </a:blip>
          <a:srcRect/>
          <a:stretch/>
        </p:blipFill>
        <p:spPr>
          <a:xfrm>
            <a:off x="93317" y="0"/>
            <a:ext cx="1489765" cy="1386637"/>
          </a:xfrm>
          <a:prstGeom prst="rect">
            <a:avLst/>
          </a:prstGeom>
          <a:noFill/>
          <a:ln>
            <a:noFill/>
          </a:ln>
        </p:spPr>
      </p:pic>
      <p:sp>
        <p:nvSpPr>
          <p:cNvPr id="42" name="Google Shape;42;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pic>
        <p:nvPicPr>
          <p:cNvPr id="44" name="Google Shape;44;p18"/>
          <p:cNvPicPr preferRelativeResize="0"/>
          <p:nvPr/>
        </p:nvPicPr>
        <p:blipFill rotWithShape="1">
          <a:blip r:embed="rId2">
            <a:alphaModFix/>
          </a:blip>
          <a:srcRect/>
          <a:stretch/>
        </p:blipFill>
        <p:spPr>
          <a:xfrm>
            <a:off x="-6350" y="0"/>
            <a:ext cx="12192000" cy="6858000"/>
          </a:xfrm>
          <a:prstGeom prst="rect">
            <a:avLst/>
          </a:prstGeom>
          <a:noFill/>
          <a:ln>
            <a:noFill/>
          </a:ln>
        </p:spPr>
      </p:pic>
      <p:pic>
        <p:nvPicPr>
          <p:cNvPr id="45" name="Google Shape;45;p18"/>
          <p:cNvPicPr preferRelativeResize="0"/>
          <p:nvPr/>
        </p:nvPicPr>
        <p:blipFill rotWithShape="1">
          <a:blip r:embed="rId3">
            <a:alphaModFix/>
          </a:blip>
          <a:srcRect/>
          <a:stretch/>
        </p:blipFill>
        <p:spPr>
          <a:xfrm>
            <a:off x="10711512" y="330213"/>
            <a:ext cx="1284576" cy="637759"/>
          </a:xfrm>
          <a:prstGeom prst="rect">
            <a:avLst/>
          </a:prstGeom>
          <a:noFill/>
          <a:ln>
            <a:noFill/>
          </a:ln>
        </p:spPr>
      </p:pic>
      <p:sp>
        <p:nvSpPr>
          <p:cNvPr id="46" name="Google Shape;46;p1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8" name="Google Shape;48;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8"/>
          <p:cNvSpPr/>
          <p:nvPr/>
        </p:nvSpPr>
        <p:spPr>
          <a:xfrm>
            <a:off x="838200" y="6338919"/>
            <a:ext cx="2743200" cy="382556"/>
          </a:xfrm>
          <a:custGeom>
            <a:avLst/>
            <a:gdLst/>
            <a:ahLst/>
            <a:cxnLst/>
            <a:rect l="l" t="t" r="r" b="b"/>
            <a:pathLst>
              <a:path w="1026026" h="189485" extrusionOk="0">
                <a:moveTo>
                  <a:pt x="0" y="0"/>
                </a:moveTo>
                <a:lnTo>
                  <a:pt x="1026026" y="0"/>
                </a:lnTo>
                <a:lnTo>
                  <a:pt x="1026026" y="189485"/>
                </a:lnTo>
                <a:lnTo>
                  <a:pt x="0" y="189485"/>
                </a:lnTo>
                <a:close/>
              </a:path>
            </a:pathLst>
          </a:custGeom>
          <a:solidFill>
            <a:srgbClr val="1869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 name="Google Shape;50;p18"/>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51" name="Google Shape;51;p18"/>
          <p:cNvPicPr preferRelativeResize="0"/>
          <p:nvPr/>
        </p:nvPicPr>
        <p:blipFill rotWithShape="1">
          <a:blip r:embed="rId4">
            <a:alphaModFix/>
          </a:blip>
          <a:srcRect/>
          <a:stretch/>
        </p:blipFill>
        <p:spPr>
          <a:xfrm>
            <a:off x="93317" y="0"/>
            <a:ext cx="1489765" cy="1386637"/>
          </a:xfrm>
          <a:prstGeom prst="rect">
            <a:avLst/>
          </a:prstGeom>
          <a:noFill/>
          <a:ln>
            <a:noFill/>
          </a:ln>
        </p:spPr>
      </p:pic>
      <p:sp>
        <p:nvSpPr>
          <p:cNvPr id="52" name="Google Shape;52;p18"/>
          <p:cNvSpPr/>
          <p:nvPr/>
        </p:nvSpPr>
        <p:spPr>
          <a:xfrm>
            <a:off x="10933155" y="6344015"/>
            <a:ext cx="466090" cy="431923"/>
          </a:xfrm>
          <a:custGeom>
            <a:avLst/>
            <a:gdLst/>
            <a:ahLst/>
            <a:cxnLst/>
            <a:rect l="l" t="t" r="r" b="b"/>
            <a:pathLst>
              <a:path w="1026026" h="189485" extrusionOk="0">
                <a:moveTo>
                  <a:pt x="0" y="0"/>
                </a:moveTo>
                <a:lnTo>
                  <a:pt x="1026026" y="0"/>
                </a:lnTo>
                <a:lnTo>
                  <a:pt x="1026026" y="189485"/>
                </a:lnTo>
                <a:lnTo>
                  <a:pt x="0" y="189485"/>
                </a:lnTo>
                <a:close/>
              </a:path>
            </a:pathLst>
          </a:custGeom>
          <a:solidFill>
            <a:srgbClr val="1869A6"/>
          </a:solidFill>
          <a:ln>
            <a:noFill/>
          </a:ln>
        </p:spPr>
      </p:sp>
      <p:sp>
        <p:nvSpPr>
          <p:cNvPr id="53" name="Google Shape;5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4"/>
        <p:cNvGrpSpPr/>
        <p:nvPr/>
      </p:nvGrpSpPr>
      <p:grpSpPr>
        <a:xfrm>
          <a:off x="0" y="0"/>
          <a:ext cx="0" cy="0"/>
          <a:chOff x="0" y="0"/>
          <a:chExt cx="0" cy="0"/>
        </a:xfrm>
      </p:grpSpPr>
      <p:sp>
        <p:nvSpPr>
          <p:cNvPr id="55" name="Google Shape;55;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1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9"/>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1"/>
        <p:cNvGrpSpPr/>
        <p:nvPr/>
      </p:nvGrpSpPr>
      <p:grpSpPr>
        <a:xfrm>
          <a:off x="0" y="0"/>
          <a:ext cx="0" cy="0"/>
          <a:chOff x="0" y="0"/>
          <a:chExt cx="0" cy="0"/>
        </a:xfrm>
      </p:grpSpPr>
      <p:sp>
        <p:nvSpPr>
          <p:cNvPr id="62" name="Google Shape;62;p2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4" name="Google Shape;64;p2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2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6" name="Google Shape;66;p2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20"/>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0"/>
        <p:cNvGrpSpPr/>
        <p:nvPr/>
      </p:nvGrpSpPr>
      <p:grpSpPr>
        <a:xfrm>
          <a:off x="0" y="0"/>
          <a:ext cx="0" cy="0"/>
          <a:chOff x="0" y="0"/>
          <a:chExt cx="0" cy="0"/>
        </a:xfrm>
      </p:grpSpPr>
      <p:sp>
        <p:nvSpPr>
          <p:cNvPr id="71" name="Google Shape;71;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2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2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21"/>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7"/>
        <p:cNvGrpSpPr/>
        <p:nvPr/>
      </p:nvGrpSpPr>
      <p:grpSpPr>
        <a:xfrm>
          <a:off x="0" y="0"/>
          <a:ext cx="0" cy="0"/>
          <a:chOff x="0" y="0"/>
          <a:chExt cx="0" cy="0"/>
        </a:xfrm>
      </p:grpSpPr>
      <p:sp>
        <p:nvSpPr>
          <p:cNvPr id="78" name="Google Shape;78;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22"/>
          <p:cNvSpPr>
            <a:spLocks noGrp="1"/>
          </p:cNvSpPr>
          <p:nvPr>
            <p:ph type="pic" idx="2"/>
          </p:nvPr>
        </p:nvSpPr>
        <p:spPr>
          <a:xfrm>
            <a:off x="5183188" y="987425"/>
            <a:ext cx="6172200" cy="4873625"/>
          </a:xfrm>
          <a:prstGeom prst="rect">
            <a:avLst/>
          </a:prstGeom>
          <a:noFill/>
          <a:ln>
            <a:noFill/>
          </a:ln>
        </p:spPr>
      </p:sp>
      <p:sp>
        <p:nvSpPr>
          <p:cNvPr id="80" name="Google Shape;80;p2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2"/>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3"/>
          <p:cNvPicPr preferRelativeResize="0"/>
          <p:nvPr/>
        </p:nvPicPr>
        <p:blipFill rotWithShape="1">
          <a:blip r:embed="rId14">
            <a:alphaModFix/>
          </a:blip>
          <a:srcRect/>
          <a:stretch/>
        </p:blipFill>
        <p:spPr>
          <a:xfrm>
            <a:off x="0" y="0"/>
            <a:ext cx="12192000" cy="6858000"/>
          </a:xfrm>
          <a:prstGeom prst="rect">
            <a:avLst/>
          </a:prstGeom>
          <a:noFill/>
          <a:ln>
            <a:noFill/>
          </a:ln>
        </p:spPr>
      </p:pic>
      <p:pic>
        <p:nvPicPr>
          <p:cNvPr id="11" name="Google Shape;11;p13"/>
          <p:cNvPicPr preferRelativeResize="0"/>
          <p:nvPr/>
        </p:nvPicPr>
        <p:blipFill rotWithShape="1">
          <a:blip r:embed="rId15">
            <a:alphaModFix/>
          </a:blip>
          <a:srcRect/>
          <a:stretch/>
        </p:blipFill>
        <p:spPr>
          <a:xfrm>
            <a:off x="10711512" y="330213"/>
            <a:ext cx="1284576" cy="637759"/>
          </a:xfrm>
          <a:prstGeom prst="rect">
            <a:avLst/>
          </a:prstGeom>
          <a:noFill/>
          <a:ln>
            <a:noFill/>
          </a:ln>
        </p:spPr>
      </p:pic>
      <p:sp>
        <p:nvSpPr>
          <p:cNvPr id="12" name="Google Shape;12;p13"/>
          <p:cNvSpPr/>
          <p:nvPr/>
        </p:nvSpPr>
        <p:spPr>
          <a:xfrm>
            <a:off x="838200" y="6338919"/>
            <a:ext cx="2743200" cy="382556"/>
          </a:xfrm>
          <a:custGeom>
            <a:avLst/>
            <a:gdLst/>
            <a:ahLst/>
            <a:cxnLst/>
            <a:rect l="l" t="t" r="r" b="b"/>
            <a:pathLst>
              <a:path w="1026026" h="189485" extrusionOk="0">
                <a:moveTo>
                  <a:pt x="0" y="0"/>
                </a:moveTo>
                <a:lnTo>
                  <a:pt x="1026026" y="0"/>
                </a:lnTo>
                <a:lnTo>
                  <a:pt x="1026026" y="189485"/>
                </a:lnTo>
                <a:lnTo>
                  <a:pt x="0" y="189485"/>
                </a:lnTo>
                <a:close/>
              </a:path>
            </a:pathLst>
          </a:custGeom>
          <a:solidFill>
            <a:srgbClr val="1869A6"/>
          </a:solidFill>
          <a:ln>
            <a:noFill/>
          </a:ln>
        </p:spPr>
      </p:sp>
      <p:pic>
        <p:nvPicPr>
          <p:cNvPr id="13" name="Google Shape;13;p13"/>
          <p:cNvPicPr preferRelativeResize="0"/>
          <p:nvPr/>
        </p:nvPicPr>
        <p:blipFill rotWithShape="1">
          <a:blip r:embed="rId16">
            <a:alphaModFix/>
          </a:blip>
          <a:srcRect/>
          <a:stretch/>
        </p:blipFill>
        <p:spPr>
          <a:xfrm>
            <a:off x="93317" y="0"/>
            <a:ext cx="1489765" cy="1386637"/>
          </a:xfrm>
          <a:prstGeom prst="rect">
            <a:avLst/>
          </a:prstGeom>
          <a:noFill/>
          <a:ln>
            <a:noFill/>
          </a:ln>
        </p:spPr>
      </p:pic>
      <p:sp>
        <p:nvSpPr>
          <p:cNvPr id="14" name="Google Shape;14;p13"/>
          <p:cNvSpPr/>
          <p:nvPr/>
        </p:nvSpPr>
        <p:spPr>
          <a:xfrm>
            <a:off x="10974189" y="6344015"/>
            <a:ext cx="466090" cy="431923"/>
          </a:xfrm>
          <a:custGeom>
            <a:avLst/>
            <a:gdLst/>
            <a:ahLst/>
            <a:cxnLst/>
            <a:rect l="l" t="t" r="r" b="b"/>
            <a:pathLst>
              <a:path w="1026026" h="189485" extrusionOk="0">
                <a:moveTo>
                  <a:pt x="0" y="0"/>
                </a:moveTo>
                <a:lnTo>
                  <a:pt x="1026026" y="0"/>
                </a:lnTo>
                <a:lnTo>
                  <a:pt x="1026026" y="189485"/>
                </a:lnTo>
                <a:lnTo>
                  <a:pt x="0" y="189485"/>
                </a:lnTo>
                <a:close/>
              </a:path>
            </a:pathLst>
          </a:custGeom>
          <a:solidFill>
            <a:srgbClr val="1869A6"/>
          </a:solidFill>
          <a:ln>
            <a:noFill/>
          </a:ln>
        </p:spPr>
      </p:sp>
      <p:sp>
        <p:nvSpPr>
          <p:cNvPr id="15" name="Google Shape;15;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 name="Google Shape;16;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 name="Google Shape;17;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6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8" name="Google Shape;18;p13"/>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sz="6000" b="0" i="0" u="none" strike="noStrike" cap="none" dirty="0">
                <a:solidFill>
                  <a:srgbClr val="0D0D0D"/>
                </a:solidFill>
                <a:latin typeface="Arial"/>
                <a:ea typeface="Arial"/>
                <a:cs typeface="Arial"/>
                <a:sym typeface="Arial"/>
              </a:rPr>
              <a:t>S</a:t>
            </a:r>
            <a:r>
              <a:rPr lang="en-US" sz="6000" dirty="0"/>
              <a:t>upply Chain Dashboard</a:t>
            </a:r>
            <a:endParaRPr dirty="0"/>
          </a:p>
        </p:txBody>
      </p:sp>
      <p:sp>
        <p:nvSpPr>
          <p:cNvPr id="161" name="Google Shape;161;p6"/>
          <p:cNvSpPr txBox="1">
            <a:spLocks noGrp="1"/>
          </p:cNvSpPr>
          <p:nvPr>
            <p:ph type="subTitle" idx="1"/>
          </p:nvPr>
        </p:nvSpPr>
        <p:spPr>
          <a:xfrm>
            <a:off x="1524000" y="3602038"/>
            <a:ext cx="8383675" cy="1040300"/>
          </a:xfrm>
          <a:prstGeom prst="rect">
            <a:avLst/>
          </a:prstGeom>
          <a:noFill/>
          <a:ln>
            <a:noFill/>
          </a:ln>
        </p:spPr>
        <p:txBody>
          <a:bodyPr spcFirstLastPara="1" wrap="square" lIns="91425" tIns="45700" rIns="91425" bIns="45700" anchor="t" anchorCtr="0">
            <a:normAutofit/>
          </a:bodyPr>
          <a:lstStyle/>
          <a:p>
            <a:pPr marL="0" lvl="0" indent="0" rtl="0">
              <a:lnSpc>
                <a:spcPct val="90000"/>
              </a:lnSpc>
              <a:spcBef>
                <a:spcPts val="0"/>
              </a:spcBef>
              <a:spcAft>
                <a:spcPts val="0"/>
              </a:spcAft>
              <a:buClr>
                <a:schemeClr val="dk1"/>
              </a:buClr>
              <a:buSzPts val="2400"/>
              <a:buNone/>
            </a:pPr>
            <a:r>
              <a:rPr lang="en-US" dirty="0"/>
              <a:t>Presented by :Youssef Shaban</a:t>
            </a:r>
            <a:endParaRPr dirty="0"/>
          </a:p>
        </p:txBody>
      </p:sp>
      <p:sp>
        <p:nvSpPr>
          <p:cNvPr id="162" name="Google Shape;16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17/5/2025</a:t>
            </a:r>
          </a:p>
        </p:txBody>
      </p:sp>
      <p:sp>
        <p:nvSpPr>
          <p:cNvPr id="163" name="Google Shape;163;p6"/>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64" name="Google Shape;16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a:p>
        </p:txBody>
      </p:sp>
      <p:pic>
        <p:nvPicPr>
          <p:cNvPr id="165" name="Google Shape;165;p6" title="download.png"/>
          <p:cNvPicPr preferRelativeResize="0"/>
          <p:nvPr/>
        </p:nvPicPr>
        <p:blipFill>
          <a:blip r:embed="rId3">
            <a:alphaModFix/>
          </a:blip>
          <a:stretch>
            <a:fillRect/>
          </a:stretch>
        </p:blipFill>
        <p:spPr>
          <a:xfrm>
            <a:off x="9190825" y="6356350"/>
            <a:ext cx="903191" cy="365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4" name="Title 3">
            <a:extLst>
              <a:ext uri="{FF2B5EF4-FFF2-40B4-BE49-F238E27FC236}">
                <a16:creationId xmlns:a16="http://schemas.microsoft.com/office/drawing/2014/main" id="{30256969-876E-554A-989E-0379729143BF}"/>
              </a:ext>
            </a:extLst>
          </p:cNvPr>
          <p:cNvSpPr>
            <a:spLocks noGrp="1"/>
          </p:cNvSpPr>
          <p:nvPr>
            <p:ph type="ctrTitle"/>
          </p:nvPr>
        </p:nvSpPr>
        <p:spPr/>
        <p:txBody>
          <a:bodyPr>
            <a:noAutofit/>
          </a:bodyPr>
          <a:lstStyle/>
          <a:p>
            <a:r>
              <a:rPr lang="en-US" sz="11200" dirty="0"/>
              <a:t>Thank You </a:t>
            </a:r>
            <a:r>
              <a:rPr lang="en-US" sz="11200" dirty="0">
                <a:sym typeface="Wingdings" panose="05000000000000000000" pitchFamily="2" charset="2"/>
              </a:rPr>
              <a:t></a:t>
            </a:r>
            <a:endParaRPr lang="en-US" sz="11200" dirty="0"/>
          </a:p>
        </p:txBody>
      </p:sp>
      <p:sp>
        <p:nvSpPr>
          <p:cNvPr id="214" name="Google Shape;214;p11"/>
          <p:cNvSpPr txBox="1">
            <a:spLocks noGrp="1"/>
          </p:cNvSpPr>
          <p:nvPr>
            <p:ph type="subTitle" idx="1"/>
          </p:nvPr>
        </p:nvSpPr>
        <p:spPr>
          <a:prstGeom prst="rect">
            <a:avLst/>
          </a:prstGeom>
          <a:noFill/>
          <a:ln>
            <a:noFill/>
          </a:ln>
        </p:spPr>
        <p:txBody>
          <a:bodyPr spcFirstLastPara="1" wrap="square" lIns="91425" tIns="45700" rIns="91425" bIns="45700" anchor="t" anchorCtr="0">
            <a:normAutofit/>
          </a:bodyPr>
          <a:lstStyle/>
          <a:p>
            <a:pPr marL="228600" lvl="0" indent="-50800" algn="r" rtl="0">
              <a:lnSpc>
                <a:spcPct val="90000"/>
              </a:lnSpc>
              <a:spcBef>
                <a:spcPts val="0"/>
              </a:spcBef>
              <a:spcAft>
                <a:spcPts val="0"/>
              </a:spcAft>
              <a:buClr>
                <a:schemeClr val="dk1"/>
              </a:buClr>
              <a:buSzPts val="2800"/>
              <a:buNone/>
            </a:pPr>
            <a:r>
              <a:rPr lang="en-US" dirty="0"/>
              <a:t>Contact Us  </a:t>
            </a:r>
          </a:p>
        </p:txBody>
      </p:sp>
      <p:sp>
        <p:nvSpPr>
          <p:cNvPr id="215" name="Google Shape;215;p11"/>
          <p:cNvSpPr txBox="1">
            <a:spLocks noGrp="1"/>
          </p:cNvSpPr>
          <p:nvPr>
            <p:ph type="dt" idx="10"/>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17/5/2025</a:t>
            </a:r>
            <a:endParaRPr dirty="0"/>
          </a:p>
        </p:txBody>
      </p:sp>
      <p:sp>
        <p:nvSpPr>
          <p:cNvPr id="216" name="Google Shape;216;p11"/>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217" name="Google Shape;217;p11"/>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pic>
        <p:nvPicPr>
          <p:cNvPr id="218" name="Google Shape;218;p11" title="download.png"/>
          <p:cNvPicPr preferRelativeResize="0"/>
          <p:nvPr/>
        </p:nvPicPr>
        <p:blipFill>
          <a:blip r:embed="rId3">
            <a:alphaModFix/>
          </a:blip>
          <a:stretch>
            <a:fillRect/>
          </a:stretch>
        </p:blipFill>
        <p:spPr>
          <a:xfrm>
            <a:off x="9190825" y="6356350"/>
            <a:ext cx="903191" cy="365125"/>
          </a:xfrm>
          <a:prstGeom prst="rect">
            <a:avLst/>
          </a:prstGeom>
          <a:noFill/>
          <a:ln>
            <a:noFill/>
          </a:ln>
        </p:spPr>
      </p:pic>
      <p:pic>
        <p:nvPicPr>
          <p:cNvPr id="5" name="Picture 4">
            <a:extLst>
              <a:ext uri="{FF2B5EF4-FFF2-40B4-BE49-F238E27FC236}">
                <a16:creationId xmlns:a16="http://schemas.microsoft.com/office/drawing/2014/main" id="{8204DFB6-55DE-E4F0-C700-9674F536890D}"/>
              </a:ext>
            </a:extLst>
          </p:cNvPr>
          <p:cNvPicPr>
            <a:picLocks noChangeAspect="1"/>
          </p:cNvPicPr>
          <p:nvPr/>
        </p:nvPicPr>
        <p:blipFill>
          <a:blip r:embed="rId4"/>
          <a:srcRect/>
          <a:stretch/>
        </p:blipFill>
        <p:spPr>
          <a:xfrm>
            <a:off x="8935264" y="4009536"/>
            <a:ext cx="1933097" cy="165576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
          <p:cNvSpPr txBox="1">
            <a:spLocks noGrp="1"/>
          </p:cNvSpPr>
          <p:nvPr>
            <p:ph type="dt" idx="10"/>
          </p:nvPr>
        </p:nvSpPr>
        <p:spPr>
          <a:xfrm>
            <a:off x="838200" y="6270172"/>
            <a:ext cx="2743200" cy="451304"/>
          </a:xfrm>
          <a:prstGeom prst="rect">
            <a:avLst/>
          </a:prstGeom>
          <a:noFill/>
          <a:ln>
            <a:noFill/>
          </a:ln>
        </p:spPr>
        <p:txBody>
          <a:bodyPr spcFirstLastPara="1" wrap="square" lIns="91425" tIns="45700" rIns="91425" bIns="45700" anchor="ctr" anchorCtr="0">
            <a:noAutofit/>
          </a:bodyPr>
          <a:lstStyle/>
          <a:p>
            <a:endParaRPr lang="en-US" dirty="0"/>
          </a:p>
          <a:p>
            <a:r>
              <a:rPr lang="en-US" dirty="0"/>
              <a:t>17/5/2025</a:t>
            </a:r>
          </a:p>
          <a:p>
            <a:pPr marL="0" lvl="0" indent="0" algn="ctr" rtl="0">
              <a:spcBef>
                <a:spcPts val="0"/>
              </a:spcBef>
              <a:spcAft>
                <a:spcPts val="0"/>
              </a:spcAft>
              <a:buNone/>
            </a:pPr>
            <a:endParaRPr dirty="0"/>
          </a:p>
        </p:txBody>
      </p:sp>
      <p:sp>
        <p:nvSpPr>
          <p:cNvPr id="116" name="Google Shape;116;p2"/>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17" name="Google Shape;117;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
        <p:nvSpPr>
          <p:cNvPr id="118" name="Google Shape;118;p2"/>
          <p:cNvSpPr txBox="1"/>
          <p:nvPr/>
        </p:nvSpPr>
        <p:spPr>
          <a:xfrm>
            <a:off x="4461469" y="1117170"/>
            <a:ext cx="3691932" cy="527049"/>
          </a:xfrm>
          <a:prstGeom prst="rect">
            <a:avLst/>
          </a:prstGeom>
          <a:noFill/>
          <a:ln>
            <a:noFill/>
          </a:ln>
        </p:spPr>
        <p:txBody>
          <a:bodyPr spcFirstLastPara="1" wrap="square" lIns="91425" tIns="45700" rIns="91425" bIns="45700" anchor="t" anchorCtr="0">
            <a:noAutofit/>
          </a:bodyPr>
          <a:lstStyle/>
          <a:p>
            <a:pPr>
              <a:lnSpc>
                <a:spcPct val="90000"/>
              </a:lnSpc>
              <a:buClr>
                <a:srgbClr val="0D0D0D"/>
              </a:buClr>
              <a:buSzPts val="2400"/>
            </a:pPr>
            <a:r>
              <a:rPr lang="en-US" sz="3200" b="1" kern="100" dirty="0">
                <a:effectLst/>
                <a:latin typeface="Times New Roman" panose="02020603050405020304" pitchFamily="18" charset="0"/>
                <a:ea typeface="Aptos" panose="020B0004020202020204" pitchFamily="34" charset="0"/>
                <a:cs typeface="Arial" panose="020B0604020202020204" pitchFamily="34" charset="0"/>
              </a:rPr>
              <a:t>Project Idea</a:t>
            </a:r>
            <a:endParaRPr lang="en-US" sz="3200" kern="100" dirty="0">
              <a:effectLst/>
              <a:latin typeface="Aptos" panose="020B0004020202020204" pitchFamily="34" charset="0"/>
              <a:ea typeface="Aptos" panose="020B0004020202020204" pitchFamily="34" charset="0"/>
              <a:cs typeface="Arial" panose="020B0604020202020204" pitchFamily="34" charset="0"/>
            </a:endParaRPr>
          </a:p>
          <a:p>
            <a:pPr marL="0" marR="0" lvl="0" indent="0" algn="l" rtl="0">
              <a:lnSpc>
                <a:spcPct val="90000"/>
              </a:lnSpc>
              <a:spcBef>
                <a:spcPts val="0"/>
              </a:spcBef>
              <a:spcAft>
                <a:spcPts val="0"/>
              </a:spcAft>
              <a:buClr>
                <a:srgbClr val="0D0D0D"/>
              </a:buClr>
              <a:buSzPts val="2400"/>
              <a:buFont typeface="Arial"/>
              <a:buNone/>
            </a:pPr>
            <a:endParaRPr sz="2400" b="1" i="0" u="none" strike="noStrike" cap="none" dirty="0">
              <a:solidFill>
                <a:srgbClr val="0D0D0D"/>
              </a:solidFill>
              <a:latin typeface="Arial"/>
              <a:ea typeface="Arial"/>
              <a:cs typeface="Arial"/>
              <a:sym typeface="Arial"/>
            </a:endParaRPr>
          </a:p>
        </p:txBody>
      </p:sp>
      <p:sp>
        <p:nvSpPr>
          <p:cNvPr id="119" name="Google Shape;119;p2"/>
          <p:cNvSpPr txBox="1"/>
          <p:nvPr/>
        </p:nvSpPr>
        <p:spPr>
          <a:xfrm>
            <a:off x="971365" y="1848897"/>
            <a:ext cx="10382435" cy="4073417"/>
          </a:xfrm>
          <a:prstGeom prst="rect">
            <a:avLst/>
          </a:prstGeom>
          <a:noFill/>
          <a:ln>
            <a:noFill/>
          </a:ln>
        </p:spPr>
        <p:txBody>
          <a:bodyPr spcFirstLastPara="1" wrap="square" lIns="91425" tIns="45700" rIns="91425" bIns="45700" anchor="t" anchorCtr="0">
            <a:normAutofit/>
          </a:bodyPr>
          <a:lstStyle/>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Times New Roman" panose="02020603050405020304" pitchFamily="18" charset="0"/>
                <a:ea typeface="Aptos" panose="020B0004020202020204" pitchFamily="34" charset="0"/>
                <a:cs typeface="Arial" panose="020B0604020202020204" pitchFamily="34" charset="0"/>
              </a:rPr>
              <a:t>Brief description of the problem being solved:</a:t>
            </a:r>
            <a:br>
              <a:rPr lang="en-US" sz="1800" kern="100" dirty="0">
                <a:effectLst/>
                <a:latin typeface="Times New Roman" panose="02020603050405020304" pitchFamily="18" charset="0"/>
                <a:ea typeface="Aptos" panose="020B0004020202020204" pitchFamily="34" charset="0"/>
                <a:cs typeface="Arial" panose="020B0604020202020204" pitchFamily="34" charset="0"/>
              </a:rPr>
            </a:br>
            <a:r>
              <a:rPr lang="en-US" sz="1800" kern="100" dirty="0">
                <a:effectLst/>
                <a:latin typeface="Times New Roman" panose="02020603050405020304" pitchFamily="18" charset="0"/>
                <a:ea typeface="Aptos" panose="020B0004020202020204" pitchFamily="34" charset="0"/>
                <a:cs typeface="Arial" panose="020B0604020202020204" pitchFamily="34" charset="0"/>
              </a:rPr>
              <a:t>Organizations often face difficulties in optimizing their supply chain due to fragmented data and limited visibility into supplier performance, logistics efficiency, product quality, and cost control.</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Times New Roman" panose="02020603050405020304" pitchFamily="18" charset="0"/>
                <a:ea typeface="Aptos" panose="020B0004020202020204" pitchFamily="34" charset="0"/>
                <a:cs typeface="Arial" panose="020B0604020202020204" pitchFamily="34" charset="0"/>
              </a:rPr>
              <a:t>Overview of the proposed solution:</a:t>
            </a:r>
            <a:br>
              <a:rPr lang="en-US" sz="1800" kern="100" dirty="0">
                <a:effectLst/>
                <a:latin typeface="Times New Roman" panose="02020603050405020304" pitchFamily="18" charset="0"/>
                <a:ea typeface="Aptos" panose="020B0004020202020204" pitchFamily="34" charset="0"/>
                <a:cs typeface="Arial" panose="020B0604020202020204" pitchFamily="34" charset="0"/>
              </a:rPr>
            </a:br>
            <a:r>
              <a:rPr lang="en-US" sz="1800" kern="100" dirty="0">
                <a:effectLst/>
                <a:latin typeface="Times New Roman" panose="02020603050405020304" pitchFamily="18" charset="0"/>
                <a:ea typeface="Aptos" panose="020B0004020202020204" pitchFamily="34" charset="0"/>
                <a:cs typeface="Arial" panose="020B0604020202020204" pitchFamily="34" charset="0"/>
              </a:rPr>
              <a:t>This project introduces an interactive dashboard built with Power BI, utilizing a structured dataset of 100 records that covers various supply chain dimensions. The process includes data cleaning, KPI development, and dashboard design to transform raw data into actionable insights.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Times New Roman" panose="02020603050405020304" pitchFamily="18" charset="0"/>
                <a:ea typeface="Aptos" panose="020B0004020202020204" pitchFamily="34" charset="0"/>
                <a:cs typeface="Arial" panose="020B0604020202020204" pitchFamily="34" charset="0"/>
              </a:rPr>
              <a:t>Unique value proposition:</a:t>
            </a:r>
            <a:br>
              <a:rPr lang="en-US" sz="1800" kern="100" dirty="0">
                <a:effectLst/>
                <a:latin typeface="Times New Roman" panose="02020603050405020304" pitchFamily="18" charset="0"/>
                <a:ea typeface="Aptos" panose="020B0004020202020204" pitchFamily="34" charset="0"/>
                <a:cs typeface="Arial" panose="020B0604020202020204" pitchFamily="34" charset="0"/>
              </a:rPr>
            </a:br>
            <a:r>
              <a:rPr lang="en-US" sz="1800" kern="100" dirty="0">
                <a:effectLst/>
                <a:latin typeface="Times New Roman" panose="02020603050405020304" pitchFamily="18" charset="0"/>
                <a:ea typeface="Aptos" panose="020B0004020202020204" pitchFamily="34" charset="0"/>
                <a:cs typeface="Arial" panose="020B0604020202020204" pitchFamily="34" charset="0"/>
              </a:rPr>
              <a:t>The dashboard enables real-time, data-driven decision-making by providing a unified view of critical supply chain metrics. Its interactivity and user-focused design help stakeholders quickly identify inefficiencies and opportunities for improvement.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pic>
        <p:nvPicPr>
          <p:cNvPr id="120" name="Google Shape;120;p2" title="download.png"/>
          <p:cNvPicPr preferRelativeResize="0"/>
          <p:nvPr/>
        </p:nvPicPr>
        <p:blipFill>
          <a:blip r:embed="rId3">
            <a:alphaModFix/>
          </a:blip>
          <a:stretch>
            <a:fillRect/>
          </a:stretch>
        </p:blipFill>
        <p:spPr>
          <a:xfrm>
            <a:off x="9190825" y="6356350"/>
            <a:ext cx="903191" cy="365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7"/>
          <p:cNvSpPr txBox="1">
            <a:spLocks noGrp="1"/>
          </p:cNvSpPr>
          <p:nvPr>
            <p:ph type="title"/>
          </p:nvPr>
        </p:nvSpPr>
        <p:spPr>
          <a:xfrm>
            <a:off x="5697415" y="1141744"/>
            <a:ext cx="6099349" cy="1561263"/>
          </a:xfrm>
          <a:prstGeom prst="rect">
            <a:avLst/>
          </a:prstGeom>
          <a:noFill/>
          <a:ln>
            <a:noFill/>
          </a:ln>
        </p:spPr>
        <p:txBody>
          <a:bodyPr spcFirstLastPara="1" wrap="square" lIns="91425" tIns="45700" rIns="91425" bIns="45700" anchor="ctr" anchorCtr="0">
            <a:noAutofit/>
          </a:bodyPr>
          <a:lstStyle/>
          <a:p>
            <a:pPr marL="285750" lvl="0" indent="-285750" algn="l" rtl="0">
              <a:lnSpc>
                <a:spcPct val="90000"/>
              </a:lnSpc>
              <a:spcBef>
                <a:spcPts val="0"/>
              </a:spcBef>
              <a:spcAft>
                <a:spcPts val="0"/>
              </a:spcAft>
              <a:buClr>
                <a:schemeClr val="dk1"/>
              </a:buClr>
              <a:buSzPct val="150000"/>
              <a:buFont typeface="Arial" panose="020B0604020202020204" pitchFamily="34" charset="0"/>
              <a:buChar char="•"/>
            </a:pPr>
            <a:r>
              <a:rPr lang="en-US" sz="1800" dirty="0"/>
              <a:t>The Dashboard includes a Homepage with a clean tabbed layout that directs users to four main sections: </a:t>
            </a:r>
            <a:r>
              <a:rPr lang="en-US" sz="1800" b="1" dirty="0"/>
              <a:t>Overview</a:t>
            </a:r>
            <a:r>
              <a:rPr lang="en-US" sz="1800" dirty="0"/>
              <a:t>, </a:t>
            </a:r>
            <a:r>
              <a:rPr lang="en-US" sz="1800" b="1" dirty="0"/>
              <a:t>Sales</a:t>
            </a:r>
            <a:r>
              <a:rPr lang="en-US" sz="1800" dirty="0"/>
              <a:t>, </a:t>
            </a:r>
            <a:r>
              <a:rPr lang="en-US" sz="1800" b="1" dirty="0"/>
              <a:t>Shipping</a:t>
            </a:r>
            <a:r>
              <a:rPr lang="en-US" sz="1800" dirty="0"/>
              <a:t>, and </a:t>
            </a:r>
            <a:r>
              <a:rPr lang="en-US" sz="1800" b="1" dirty="0"/>
              <a:t>Quality</a:t>
            </a:r>
            <a:r>
              <a:rPr lang="en-US" sz="1800" dirty="0"/>
              <a:t>. Each section features customized visuals such as bar charts, pie charts, KPIs, and Maps to support Supply Chain Analysis.</a:t>
            </a:r>
            <a:endParaRPr sz="1800" dirty="0"/>
          </a:p>
        </p:txBody>
      </p:sp>
      <p:sp>
        <p:nvSpPr>
          <p:cNvPr id="171" name="Google Shape;171;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17/5/2025</a:t>
            </a:r>
            <a:endParaRPr dirty="0"/>
          </a:p>
        </p:txBody>
      </p:sp>
      <p:sp>
        <p:nvSpPr>
          <p:cNvPr id="172" name="Google Shape;172;p7"/>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73" name="Google Shape;17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pic>
        <p:nvPicPr>
          <p:cNvPr id="174" name="Google Shape;174;p7"/>
          <p:cNvPicPr preferRelativeResize="0"/>
          <p:nvPr/>
        </p:nvPicPr>
        <p:blipFill>
          <a:blip r:embed="rId3"/>
          <a:srcRect l="14420" r="14420"/>
          <a:stretch/>
        </p:blipFill>
        <p:spPr>
          <a:xfrm>
            <a:off x="200967" y="1141744"/>
            <a:ext cx="5315578" cy="4143689"/>
          </a:xfrm>
          <a:prstGeom prst="roundRect">
            <a:avLst>
              <a:gd name="adj" fmla="val 4167"/>
            </a:avLst>
          </a:prstGeom>
          <a:solidFill>
            <a:srgbClr val="FFFFFF"/>
          </a:solidFill>
          <a:ln w="76200" cap="sq" cmpd="sng">
            <a:solidFill>
              <a:srgbClr val="336EA8"/>
            </a:solidFill>
            <a:prstDash val="solid"/>
            <a:miter lim="800000"/>
            <a:headEnd type="none" w="sm" len="sm"/>
            <a:tailEnd type="none" w="sm" len="sm"/>
          </a:ln>
          <a:effectLst>
            <a:reflection stA="28000" endPos="28000" dist="5000" dir="5400000" sy="-100000" algn="bl" rotWithShape="0"/>
          </a:effectLst>
        </p:spPr>
      </p:pic>
      <p:pic>
        <p:nvPicPr>
          <p:cNvPr id="175" name="Google Shape;175;p7" title="download.png"/>
          <p:cNvPicPr preferRelativeResize="0"/>
          <p:nvPr/>
        </p:nvPicPr>
        <p:blipFill>
          <a:blip r:embed="rId4">
            <a:alphaModFix/>
          </a:blip>
          <a:stretch>
            <a:fillRect/>
          </a:stretch>
        </p:blipFill>
        <p:spPr>
          <a:xfrm>
            <a:off x="9190825" y="6356350"/>
            <a:ext cx="903191" cy="365125"/>
          </a:xfrm>
          <a:prstGeom prst="rect">
            <a:avLst/>
          </a:prstGeom>
          <a:noFill/>
          <a:ln>
            <a:noFill/>
          </a:ln>
        </p:spPr>
      </p:pic>
      <p:sp>
        <p:nvSpPr>
          <p:cNvPr id="2" name="Google Shape;170;p7">
            <a:extLst>
              <a:ext uri="{FF2B5EF4-FFF2-40B4-BE49-F238E27FC236}">
                <a16:creationId xmlns:a16="http://schemas.microsoft.com/office/drawing/2014/main" id="{144C4058-3E52-FCF9-1BBE-B1F34746478C}"/>
              </a:ext>
            </a:extLst>
          </p:cNvPr>
          <p:cNvSpPr txBox="1">
            <a:spLocks/>
          </p:cNvSpPr>
          <p:nvPr/>
        </p:nvSpPr>
        <p:spPr>
          <a:xfrm>
            <a:off x="5697415" y="3093204"/>
            <a:ext cx="6099349" cy="1561263"/>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285750" indent="-285750">
              <a:buSzPct val="150000"/>
              <a:buFont typeface="Arial" panose="020B0604020202020204" pitchFamily="34" charset="0"/>
              <a:buChar char="•"/>
            </a:pPr>
            <a:r>
              <a:rPr lang="en-US" sz="1800" dirty="0"/>
              <a:t>The interface is designed with intuitive navigation and user-friendly visuals. Icons and color-coded sections help users quickly locate key information. Interactive filters and slicers allow users to explore data dynamically based on region, product, or supplier, ensuring a smooth and insightful experience for both technical and non-technical users..</a:t>
            </a:r>
          </a:p>
        </p:txBody>
      </p:sp>
      <p:sp>
        <p:nvSpPr>
          <p:cNvPr id="8" name="Google Shape;118;p2">
            <a:extLst>
              <a:ext uri="{FF2B5EF4-FFF2-40B4-BE49-F238E27FC236}">
                <a16:creationId xmlns:a16="http://schemas.microsoft.com/office/drawing/2014/main" id="{D5640609-6FAA-348C-E0F0-FB2B533A584F}"/>
              </a:ext>
            </a:extLst>
          </p:cNvPr>
          <p:cNvSpPr txBox="1"/>
          <p:nvPr/>
        </p:nvSpPr>
        <p:spPr>
          <a:xfrm>
            <a:off x="4692581" y="474075"/>
            <a:ext cx="3691932" cy="527049"/>
          </a:xfrm>
          <a:prstGeom prst="rect">
            <a:avLst/>
          </a:prstGeom>
          <a:noFill/>
          <a:ln>
            <a:noFill/>
          </a:ln>
        </p:spPr>
        <p:txBody>
          <a:bodyPr spcFirstLastPara="1" wrap="square" lIns="91425" tIns="45700" rIns="91425" bIns="45700" anchor="t" anchorCtr="0">
            <a:noAutofit/>
          </a:bodyPr>
          <a:lstStyle/>
          <a:p>
            <a:pPr>
              <a:lnSpc>
                <a:spcPct val="90000"/>
              </a:lnSpc>
              <a:buClr>
                <a:srgbClr val="0D0D0D"/>
              </a:buClr>
              <a:buSzPts val="2400"/>
            </a:pPr>
            <a:r>
              <a:rPr lang="en-US" sz="3200" b="1" kern="100" dirty="0">
                <a:effectLst/>
                <a:latin typeface="Times New Roman" panose="02020603050405020304" pitchFamily="18" charset="0"/>
                <a:ea typeface="Aptos" panose="020B0004020202020204" pitchFamily="34" charset="0"/>
                <a:cs typeface="Arial" panose="020B0604020202020204" pitchFamily="34" charset="0"/>
              </a:rPr>
              <a:t>Project Wireframe</a:t>
            </a:r>
            <a:endParaRPr lang="en-US" sz="3200" kern="100" dirty="0">
              <a:effectLst/>
              <a:latin typeface="Aptos" panose="020B0004020202020204" pitchFamily="34" charset="0"/>
              <a:ea typeface="Aptos" panose="020B0004020202020204" pitchFamily="34" charset="0"/>
              <a:cs typeface="Arial" panose="020B0604020202020204" pitchFamily="34" charset="0"/>
            </a:endParaRPr>
          </a:p>
          <a:p>
            <a:pPr marL="0" marR="0" lvl="0" indent="0" algn="l" rtl="0">
              <a:lnSpc>
                <a:spcPct val="90000"/>
              </a:lnSpc>
              <a:spcBef>
                <a:spcPts val="0"/>
              </a:spcBef>
              <a:spcAft>
                <a:spcPts val="0"/>
              </a:spcAft>
              <a:buClr>
                <a:srgbClr val="0D0D0D"/>
              </a:buClr>
              <a:buSzPts val="2400"/>
              <a:buFont typeface="Arial"/>
              <a:buNone/>
            </a:pPr>
            <a:endParaRPr sz="2400" b="1" i="0" u="none" strike="noStrike" cap="none" dirty="0">
              <a:solidFill>
                <a:srgbClr val="0D0D0D"/>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9FC0A002-48A5-8BE8-EF17-A20D618943C8}"/>
            </a:ext>
          </a:extLst>
        </p:cNvPr>
        <p:cNvGrpSpPr/>
        <p:nvPr/>
      </p:nvGrpSpPr>
      <p:grpSpPr>
        <a:xfrm>
          <a:off x="0" y="0"/>
          <a:ext cx="0" cy="0"/>
          <a:chOff x="0" y="0"/>
          <a:chExt cx="0" cy="0"/>
        </a:xfrm>
      </p:grpSpPr>
      <p:sp>
        <p:nvSpPr>
          <p:cNvPr id="115" name="Google Shape;115;p2">
            <a:extLst>
              <a:ext uri="{FF2B5EF4-FFF2-40B4-BE49-F238E27FC236}">
                <a16:creationId xmlns:a16="http://schemas.microsoft.com/office/drawing/2014/main" id="{ECBAF336-01C4-B15A-E355-59C579FFEC38}"/>
              </a:ext>
            </a:extLst>
          </p:cNvPr>
          <p:cNvSpPr txBox="1">
            <a:spLocks noGrp="1"/>
          </p:cNvSpPr>
          <p:nvPr>
            <p:ph type="dt" idx="10"/>
          </p:nvPr>
        </p:nvSpPr>
        <p:spPr>
          <a:xfrm>
            <a:off x="838200" y="6270172"/>
            <a:ext cx="2743200" cy="451304"/>
          </a:xfrm>
          <a:prstGeom prst="rect">
            <a:avLst/>
          </a:prstGeom>
          <a:noFill/>
          <a:ln>
            <a:noFill/>
          </a:ln>
        </p:spPr>
        <p:txBody>
          <a:bodyPr spcFirstLastPara="1" wrap="square" lIns="91425" tIns="45700" rIns="91425" bIns="45700" anchor="ctr" anchorCtr="0">
            <a:noAutofit/>
          </a:bodyPr>
          <a:lstStyle/>
          <a:p>
            <a:endParaRPr lang="en-US" dirty="0"/>
          </a:p>
          <a:p>
            <a:r>
              <a:rPr lang="en-US" dirty="0"/>
              <a:t>17/5/2025</a:t>
            </a:r>
          </a:p>
          <a:p>
            <a:pPr marL="0" lvl="0" indent="0" algn="ctr" rtl="0">
              <a:spcBef>
                <a:spcPts val="0"/>
              </a:spcBef>
              <a:spcAft>
                <a:spcPts val="0"/>
              </a:spcAft>
              <a:buNone/>
            </a:pPr>
            <a:endParaRPr dirty="0"/>
          </a:p>
        </p:txBody>
      </p:sp>
      <p:sp>
        <p:nvSpPr>
          <p:cNvPr id="116" name="Google Shape;116;p2">
            <a:extLst>
              <a:ext uri="{FF2B5EF4-FFF2-40B4-BE49-F238E27FC236}">
                <a16:creationId xmlns:a16="http://schemas.microsoft.com/office/drawing/2014/main" id="{617E18C9-A065-B365-E0BB-697A81DB1D52}"/>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17" name="Google Shape;117;p2">
            <a:extLst>
              <a:ext uri="{FF2B5EF4-FFF2-40B4-BE49-F238E27FC236}">
                <a16:creationId xmlns:a16="http://schemas.microsoft.com/office/drawing/2014/main" id="{BC568534-1521-DDB6-1256-6BD62C26553B}"/>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
        <p:nvSpPr>
          <p:cNvPr id="118" name="Google Shape;118;p2">
            <a:extLst>
              <a:ext uri="{FF2B5EF4-FFF2-40B4-BE49-F238E27FC236}">
                <a16:creationId xmlns:a16="http://schemas.microsoft.com/office/drawing/2014/main" id="{450A245D-0C5E-9EB5-4906-4D7AD2992492}"/>
              </a:ext>
            </a:extLst>
          </p:cNvPr>
          <p:cNvSpPr txBox="1"/>
          <p:nvPr/>
        </p:nvSpPr>
        <p:spPr>
          <a:xfrm>
            <a:off x="3880338" y="408637"/>
            <a:ext cx="4149131" cy="527049"/>
          </a:xfrm>
          <a:prstGeom prst="rect">
            <a:avLst/>
          </a:prstGeom>
          <a:noFill/>
          <a:ln>
            <a:noFill/>
          </a:ln>
        </p:spPr>
        <p:txBody>
          <a:bodyPr spcFirstLastPara="1" wrap="square" lIns="91425" tIns="45700" rIns="91425" bIns="45700" anchor="t" anchorCtr="0">
            <a:noAutofit/>
          </a:bodyPr>
          <a:lstStyle/>
          <a:p>
            <a:pPr>
              <a:lnSpc>
                <a:spcPct val="90000"/>
              </a:lnSpc>
              <a:buClr>
                <a:srgbClr val="0D0D0D"/>
              </a:buClr>
              <a:buSzPts val="2400"/>
            </a:pPr>
            <a:r>
              <a:rPr lang="en-US" sz="3200" b="1" kern="100" dirty="0">
                <a:effectLst/>
                <a:latin typeface="Times New Roman" panose="02020603050405020304" pitchFamily="18" charset="0"/>
                <a:ea typeface="Aptos" panose="020B0004020202020204" pitchFamily="34" charset="0"/>
                <a:cs typeface="Arial" panose="020B0604020202020204" pitchFamily="34" charset="0"/>
              </a:rPr>
              <a:t> End Users &amp; Features</a:t>
            </a:r>
            <a:endParaRPr lang="en-US" sz="2400" b="1" i="0" u="none" strike="noStrike" cap="none" dirty="0">
              <a:solidFill>
                <a:srgbClr val="0D0D0D"/>
              </a:solidFill>
              <a:latin typeface="Arial"/>
              <a:ea typeface="Arial"/>
              <a:cs typeface="Arial"/>
              <a:sym typeface="Arial"/>
            </a:endParaRPr>
          </a:p>
        </p:txBody>
      </p:sp>
      <p:sp>
        <p:nvSpPr>
          <p:cNvPr id="119" name="Google Shape;119;p2">
            <a:extLst>
              <a:ext uri="{FF2B5EF4-FFF2-40B4-BE49-F238E27FC236}">
                <a16:creationId xmlns:a16="http://schemas.microsoft.com/office/drawing/2014/main" id="{E1C6B0FE-0066-CD73-84FE-7A350E82BAF4}"/>
              </a:ext>
            </a:extLst>
          </p:cNvPr>
          <p:cNvSpPr txBox="1"/>
          <p:nvPr/>
        </p:nvSpPr>
        <p:spPr>
          <a:xfrm>
            <a:off x="1165609" y="1272690"/>
            <a:ext cx="10338916" cy="4746656"/>
          </a:xfrm>
          <a:prstGeom prst="rect">
            <a:avLst/>
          </a:prstGeom>
          <a:noFill/>
          <a:ln>
            <a:noFill/>
          </a:ln>
        </p:spPr>
        <p:txBody>
          <a:bodyPr spcFirstLastPara="1" wrap="square" lIns="91425" tIns="45700" rIns="91425" bIns="45700" anchor="t" anchorCtr="0">
            <a:normAutofit fontScale="92500" lnSpcReduction="10000"/>
          </a:bodyPr>
          <a:lstStyle/>
          <a:p>
            <a:pPr>
              <a:buNone/>
            </a:pPr>
            <a:r>
              <a:rPr lang="en-US" sz="1900" b="1" dirty="0">
                <a:latin typeface="Times New Roman" panose="02020603050405020304" pitchFamily="18" charset="0"/>
                <a:cs typeface="Times New Roman" panose="02020603050405020304" pitchFamily="18" charset="0"/>
              </a:rPr>
              <a:t>Primary End Users (Personas):</a:t>
            </a:r>
          </a:p>
          <a:p>
            <a:pPr>
              <a:buNone/>
            </a:pPr>
            <a:endParaRPr lang="en-US" sz="1300" b="1"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Supply Chain Managers – Monitor performance, optimize logistics, and manage suppliers.</a:t>
            </a:r>
          </a:p>
          <a:p>
            <a:pPr>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Operations Analysts – Perform in-depth analysis to identify inefficiencies or trends.</a:t>
            </a:r>
          </a:p>
          <a:p>
            <a:pPr>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Executives/Decision-Makers – Review KPIs to support strategic planning.</a:t>
            </a:r>
          </a:p>
          <a:p>
            <a:pPr>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Quality Control Teams – Track defect rates and inspection outcomes to improve product quality</a:t>
            </a:r>
          </a:p>
          <a:p>
            <a:endParaRPr lang="en-US" dirty="0"/>
          </a:p>
          <a:p>
            <a:endParaRPr lang="en-US" dirty="0"/>
          </a:p>
          <a:p>
            <a:pPr>
              <a:lnSpc>
                <a:spcPct val="115000"/>
              </a:lnSpc>
              <a:spcAft>
                <a:spcPts val="800"/>
              </a:spcAft>
              <a:buSzPts val="1000"/>
              <a:tabLst>
                <a:tab pos="457200" algn="l"/>
              </a:tabLst>
            </a:pPr>
            <a:r>
              <a:rPr lang="en-US" sz="1900" b="1" dirty="0">
                <a:latin typeface="Times New Roman" panose="02020603050405020304" pitchFamily="18" charset="0"/>
                <a:cs typeface="Times New Roman" panose="02020603050405020304" pitchFamily="18" charset="0"/>
              </a:rPr>
              <a:t>Key Features Addressing User Needs:</a:t>
            </a:r>
            <a:endParaRPr lang="en-US" sz="1900" kern="100" dirty="0">
              <a:latin typeface="Times New Roman" panose="02020603050405020304" pitchFamily="18" charset="0"/>
              <a:ea typeface="Aptos" panose="020B0004020202020204" pitchFamily="34" charset="0"/>
              <a:cs typeface="Times New Roman" panose="02020603050405020304" pitchFamily="18" charset="0"/>
            </a:endParaRPr>
          </a:p>
          <a:p>
            <a:pPr>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Interactive KPIs Dashboard – Real-time metrics like revenue, defect rate, and production efficiency.</a:t>
            </a:r>
          </a:p>
          <a:p>
            <a:pPr>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Regional Sales Analysis – Visuals filtered by region, gender, and product type.</a:t>
            </a:r>
          </a:p>
          <a:p>
            <a:pPr>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Logistics Performance – Insights into shipping times, carriers, and cost breakdowns.</a:t>
            </a:r>
          </a:p>
          <a:p>
            <a:pPr>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Quality Insights – Track inspection results, defect trends, and production volumes.</a:t>
            </a:r>
          </a:p>
          <a:p>
            <a:pPr>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Filter &amp; Drill-down Capabilities – Dynamic filters by supplier, region, and product for detailed views</a:t>
            </a:r>
            <a:r>
              <a:rPr lang="en-US" sz="1600" dirty="0">
                <a:latin typeface="Times New Roman" panose="02020603050405020304" pitchFamily="18" charset="0"/>
                <a:cs typeface="Times New Roman" panose="02020603050405020304" pitchFamily="18" charset="0"/>
              </a:rPr>
              <a:t>.</a:t>
            </a:r>
          </a:p>
          <a:p>
            <a:endParaRPr lang="en-US" sz="1600" dirty="0">
              <a:latin typeface="Times New Roman" panose="02020603050405020304" pitchFamily="18" charset="0"/>
              <a:cs typeface="Times New Roman" panose="02020603050405020304" pitchFamily="18" charset="0"/>
            </a:endParaRPr>
          </a:p>
          <a:p>
            <a:pPr>
              <a:buNone/>
            </a:pPr>
            <a:r>
              <a:rPr lang="en-US" sz="1900" b="1" dirty="0">
                <a:latin typeface="Times New Roman" panose="02020603050405020304" pitchFamily="18" charset="0"/>
                <a:cs typeface="Times New Roman" panose="02020603050405020304" pitchFamily="18" charset="0"/>
              </a:rPr>
              <a:t>How Features Solve User Problems:</a:t>
            </a:r>
          </a:p>
          <a:p>
            <a:pPr>
              <a:buNone/>
            </a:pPr>
            <a:endParaRPr lang="en-US" sz="1100" b="1"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Managers can detect delays or cost spikes early using logistics and supplier metrics.</a:t>
            </a:r>
          </a:p>
          <a:p>
            <a:pPr>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Analysts benefit from dynamic filtering to perform root-cause analysis across supply chain dimensions.</a:t>
            </a:r>
          </a:p>
          <a:p>
            <a:pPr>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Executives gain a high-level overview of profitability and performance to guide strategic moves.</a:t>
            </a:r>
          </a:p>
          <a:p>
            <a:pPr>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Quality Teams identify defective batches or failing suppliers quickly, ensuring better production outcomes</a:t>
            </a:r>
            <a:r>
              <a:rPr lang="en-US" sz="1800" dirty="0">
                <a:latin typeface="Times New Roman" panose="02020603050405020304" pitchFamily="18" charset="0"/>
                <a:cs typeface="Times New Roman" panose="02020603050405020304" pitchFamily="18" charset="0"/>
              </a:rPr>
              <a:t>.</a:t>
            </a:r>
          </a:p>
          <a:p>
            <a:pPr marR="0" lvl="0">
              <a:lnSpc>
                <a:spcPct val="115000"/>
              </a:lnSpc>
              <a:spcAft>
                <a:spcPts val="800"/>
              </a:spcAft>
              <a:buSzPts val="1000"/>
              <a:tabLst>
                <a:tab pos="457200" algn="l"/>
              </a:tabLst>
            </a:pPr>
            <a:endParaRPr lang="en-US" sz="1800" kern="100" dirty="0">
              <a:latin typeface="Aptos" panose="020B0004020202020204" pitchFamily="34" charset="0"/>
              <a:ea typeface="Aptos" panose="020B0004020202020204" pitchFamily="34" charset="0"/>
              <a:cs typeface="Arial" panose="020B0604020202020204" pitchFamily="34" charset="0"/>
            </a:endParaRPr>
          </a:p>
          <a:p>
            <a:pPr marR="0" lvl="0">
              <a:lnSpc>
                <a:spcPct val="115000"/>
              </a:lnSpc>
              <a:spcAft>
                <a:spcPts val="800"/>
              </a:spcAft>
              <a:buSzPts val="1000"/>
              <a:tabLst>
                <a:tab pos="457200" algn="l"/>
              </a:tabLst>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pic>
        <p:nvPicPr>
          <p:cNvPr id="120" name="Google Shape;120;p2" title="download.png">
            <a:extLst>
              <a:ext uri="{FF2B5EF4-FFF2-40B4-BE49-F238E27FC236}">
                <a16:creationId xmlns:a16="http://schemas.microsoft.com/office/drawing/2014/main" id="{88F60427-D2A6-8390-6DF9-71E284415524}"/>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spTree>
    <p:extLst>
      <p:ext uri="{BB962C8B-B14F-4D97-AF65-F5344CB8AC3E}">
        <p14:creationId xmlns:p14="http://schemas.microsoft.com/office/powerpoint/2010/main" val="2038154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261AE92C-73A5-1ED1-4734-ABE2583B1394}"/>
            </a:ext>
          </a:extLst>
        </p:cNvPr>
        <p:cNvGrpSpPr/>
        <p:nvPr/>
      </p:nvGrpSpPr>
      <p:grpSpPr>
        <a:xfrm>
          <a:off x="0" y="0"/>
          <a:ext cx="0" cy="0"/>
          <a:chOff x="0" y="0"/>
          <a:chExt cx="0" cy="0"/>
        </a:xfrm>
      </p:grpSpPr>
      <p:sp>
        <p:nvSpPr>
          <p:cNvPr id="115" name="Google Shape;115;p2">
            <a:extLst>
              <a:ext uri="{FF2B5EF4-FFF2-40B4-BE49-F238E27FC236}">
                <a16:creationId xmlns:a16="http://schemas.microsoft.com/office/drawing/2014/main" id="{9592DB5C-7D80-69C4-EE13-980CB4552CDD}"/>
              </a:ext>
            </a:extLst>
          </p:cNvPr>
          <p:cNvSpPr txBox="1">
            <a:spLocks noGrp="1"/>
          </p:cNvSpPr>
          <p:nvPr>
            <p:ph type="dt" idx="10"/>
          </p:nvPr>
        </p:nvSpPr>
        <p:spPr>
          <a:xfrm>
            <a:off x="838200" y="6270172"/>
            <a:ext cx="2743200" cy="451304"/>
          </a:xfrm>
          <a:prstGeom prst="rect">
            <a:avLst/>
          </a:prstGeom>
          <a:noFill/>
          <a:ln>
            <a:noFill/>
          </a:ln>
        </p:spPr>
        <p:txBody>
          <a:bodyPr spcFirstLastPara="1" wrap="square" lIns="91425" tIns="45700" rIns="91425" bIns="45700" anchor="ctr" anchorCtr="0">
            <a:noAutofit/>
          </a:bodyPr>
          <a:lstStyle/>
          <a:p>
            <a:endParaRPr lang="en-US" dirty="0"/>
          </a:p>
          <a:p>
            <a:r>
              <a:rPr lang="en-US" dirty="0"/>
              <a:t>17/5/2025</a:t>
            </a:r>
          </a:p>
          <a:p>
            <a:pPr marL="0" lvl="0" indent="0" algn="ctr" rtl="0">
              <a:spcBef>
                <a:spcPts val="0"/>
              </a:spcBef>
              <a:spcAft>
                <a:spcPts val="0"/>
              </a:spcAft>
              <a:buNone/>
            </a:pPr>
            <a:endParaRPr dirty="0"/>
          </a:p>
        </p:txBody>
      </p:sp>
      <p:sp>
        <p:nvSpPr>
          <p:cNvPr id="116" name="Google Shape;116;p2">
            <a:extLst>
              <a:ext uri="{FF2B5EF4-FFF2-40B4-BE49-F238E27FC236}">
                <a16:creationId xmlns:a16="http://schemas.microsoft.com/office/drawing/2014/main" id="{BFDB728D-9A94-C367-C721-0447C1AD1193}"/>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17" name="Google Shape;117;p2">
            <a:extLst>
              <a:ext uri="{FF2B5EF4-FFF2-40B4-BE49-F238E27FC236}">
                <a16:creationId xmlns:a16="http://schemas.microsoft.com/office/drawing/2014/main" id="{8BC803F4-8138-1E22-82E7-0C6ADF769A89}"/>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118" name="Google Shape;118;p2">
            <a:extLst>
              <a:ext uri="{FF2B5EF4-FFF2-40B4-BE49-F238E27FC236}">
                <a16:creationId xmlns:a16="http://schemas.microsoft.com/office/drawing/2014/main" id="{89A23CF1-3401-D5C1-07F7-2DF984C830C3}"/>
              </a:ext>
            </a:extLst>
          </p:cNvPr>
          <p:cNvSpPr txBox="1"/>
          <p:nvPr/>
        </p:nvSpPr>
        <p:spPr>
          <a:xfrm>
            <a:off x="3880338" y="408637"/>
            <a:ext cx="3475055" cy="527049"/>
          </a:xfrm>
          <a:prstGeom prst="rect">
            <a:avLst/>
          </a:prstGeom>
          <a:noFill/>
          <a:ln>
            <a:noFill/>
          </a:ln>
        </p:spPr>
        <p:txBody>
          <a:bodyPr spcFirstLastPara="1" wrap="square" lIns="91425" tIns="45700" rIns="91425" bIns="45700" anchor="t" anchorCtr="0">
            <a:noAutofit/>
          </a:bodyPr>
          <a:lstStyle/>
          <a:p>
            <a:pPr>
              <a:lnSpc>
                <a:spcPct val="90000"/>
              </a:lnSpc>
              <a:buClr>
                <a:srgbClr val="0D0D0D"/>
              </a:buClr>
              <a:buSzPts val="2400"/>
            </a:pPr>
            <a:r>
              <a:rPr lang="en-US" sz="3200" b="1" kern="100" dirty="0">
                <a:effectLst/>
                <a:latin typeface="Times New Roman" panose="02020603050405020304" pitchFamily="18" charset="0"/>
                <a:ea typeface="Aptos" panose="020B0004020202020204" pitchFamily="34" charset="0"/>
                <a:cs typeface="Arial" panose="020B0604020202020204" pitchFamily="34" charset="0"/>
              </a:rPr>
              <a:t> Data Structure</a:t>
            </a:r>
            <a:endParaRPr lang="en-US" sz="2400" b="1" i="0" u="none" strike="noStrike" cap="none" dirty="0">
              <a:solidFill>
                <a:srgbClr val="0D0D0D"/>
              </a:solidFill>
              <a:latin typeface="Arial"/>
              <a:ea typeface="Arial"/>
              <a:cs typeface="Arial"/>
              <a:sym typeface="Arial"/>
            </a:endParaRPr>
          </a:p>
        </p:txBody>
      </p:sp>
      <p:sp>
        <p:nvSpPr>
          <p:cNvPr id="119" name="Google Shape;119;p2">
            <a:extLst>
              <a:ext uri="{FF2B5EF4-FFF2-40B4-BE49-F238E27FC236}">
                <a16:creationId xmlns:a16="http://schemas.microsoft.com/office/drawing/2014/main" id="{57236DA1-032C-6848-AF18-92E057BD5CE0}"/>
              </a:ext>
            </a:extLst>
          </p:cNvPr>
          <p:cNvSpPr txBox="1"/>
          <p:nvPr/>
        </p:nvSpPr>
        <p:spPr>
          <a:xfrm>
            <a:off x="1165609" y="1272689"/>
            <a:ext cx="10338916" cy="5176673"/>
          </a:xfrm>
          <a:prstGeom prst="rect">
            <a:avLst/>
          </a:prstGeom>
          <a:noFill/>
          <a:ln>
            <a:noFill/>
          </a:ln>
        </p:spPr>
        <p:txBody>
          <a:bodyPr spcFirstLastPara="1" wrap="square" lIns="91425" tIns="45700" rIns="91425" bIns="45700" anchor="t" anchorCtr="0">
            <a:normAutofit lnSpcReduction="10000"/>
          </a:bodyPr>
          <a:lstStyle/>
          <a:p>
            <a:pPr>
              <a:buNone/>
            </a:pPr>
            <a:r>
              <a:rPr lang="en-US" sz="1800" b="1" dirty="0">
                <a:latin typeface="Times New Roman" panose="02020603050405020304" pitchFamily="18" charset="0"/>
                <a:cs typeface="Times New Roman" panose="02020603050405020304" pitchFamily="18" charset="0"/>
              </a:rPr>
              <a:t>Architecture:</a:t>
            </a:r>
          </a:p>
          <a:p>
            <a:pPr>
              <a:buNone/>
            </a:pPr>
            <a:r>
              <a:rPr lang="en-US" sz="1600" dirty="0">
                <a:latin typeface="Times New Roman" panose="02020603050405020304" pitchFamily="18" charset="0"/>
                <a:cs typeface="Times New Roman" panose="02020603050405020304" pitchFamily="18" charset="0"/>
              </a:rPr>
              <a:t>Single CSV file simulating a relational structure (100 rows × 30 columns) combining product, supplier, logistics, and quality data</a:t>
            </a:r>
            <a:endParaRPr lang="en-US" sz="1600" dirty="0"/>
          </a:p>
          <a:p>
            <a:endParaRPr lang="en-US" dirty="0"/>
          </a:p>
          <a:p>
            <a:pPr>
              <a:lnSpc>
                <a:spcPct val="115000"/>
              </a:lnSpc>
              <a:spcAft>
                <a:spcPts val="800"/>
              </a:spcAft>
              <a:buSzPts val="1000"/>
              <a:tabLst>
                <a:tab pos="457200" algn="l"/>
              </a:tabLst>
            </a:pPr>
            <a:r>
              <a:rPr lang="en-US" sz="1900" b="1" dirty="0">
                <a:latin typeface="Times New Roman" panose="02020603050405020304" pitchFamily="18" charset="0"/>
                <a:cs typeface="Times New Roman" panose="02020603050405020304" pitchFamily="18" charset="0"/>
              </a:rPr>
              <a:t>Key Features:                                                                                                                                            </a:t>
            </a:r>
            <a:r>
              <a:rPr lang="en-US" sz="1600" dirty="0">
                <a:latin typeface="Times New Roman" panose="02020603050405020304" pitchFamily="18" charset="0"/>
                <a:cs typeface="Times New Roman" panose="02020603050405020304" pitchFamily="18" charset="0"/>
              </a:rPr>
              <a:t>Mix of numerical &amp; categorical data Balanced across product types (Haircare, Skincare, Cosmetics)Example fields: Product Type, Price, Supplier, Lead Times, Defect Rates, Customer Demographics.</a:t>
            </a:r>
          </a:p>
          <a:p>
            <a:r>
              <a:rPr lang="en-US" sz="1800" b="1" dirty="0">
                <a:latin typeface="Times New Roman" panose="02020603050405020304" pitchFamily="18" charset="0"/>
                <a:cs typeface="Times New Roman" panose="02020603050405020304" pitchFamily="18" charset="0"/>
              </a:rPr>
              <a:t>Entities &amp; Relationships :</a:t>
            </a:r>
            <a:r>
              <a:rPr lang="en-US" sz="1600" dirty="0">
                <a:latin typeface="Times New Roman" panose="02020603050405020304" pitchFamily="18" charset="0"/>
                <a:cs typeface="Times New Roman" panose="02020603050405020304" pitchFamily="18" charset="0"/>
              </a:rPr>
              <a:t>								         Product ↔ Supplier: Each product linked to a supplier </a:t>
            </a:r>
          </a:p>
          <a:p>
            <a:r>
              <a:rPr lang="en-US" sz="1600" dirty="0">
                <a:latin typeface="Times New Roman" panose="02020603050405020304" pitchFamily="18" charset="0"/>
                <a:cs typeface="Times New Roman" panose="02020603050405020304" pitchFamily="18" charset="0"/>
              </a:rPr>
              <a:t>Product ↔ Logistics: Tracks delivery, cost, and transport </a:t>
            </a:r>
          </a:p>
          <a:p>
            <a:r>
              <a:rPr lang="en-US" sz="1600" dirty="0" err="1">
                <a:latin typeface="Times New Roman" panose="02020603050405020304" pitchFamily="18" charset="0"/>
                <a:cs typeface="Times New Roman" panose="02020603050405020304" pitchFamily="18" charset="0"/>
              </a:rPr>
              <a:t>modeProduct</a:t>
            </a:r>
            <a:r>
              <a:rPr lang="en-US" sz="1600" dirty="0">
                <a:latin typeface="Times New Roman" panose="02020603050405020304" pitchFamily="18" charset="0"/>
                <a:cs typeface="Times New Roman" panose="02020603050405020304" pitchFamily="18" charset="0"/>
              </a:rPr>
              <a:t> ↔ Quality: Includes inspection &amp; defect </a:t>
            </a:r>
          </a:p>
          <a:p>
            <a:r>
              <a:rPr lang="en-US" sz="1600" dirty="0" err="1">
                <a:latin typeface="Times New Roman" panose="02020603050405020304" pitchFamily="18" charset="0"/>
                <a:cs typeface="Times New Roman" panose="02020603050405020304" pitchFamily="18" charset="0"/>
              </a:rPr>
              <a:t>metricsCustomer</a:t>
            </a:r>
            <a:r>
              <a:rPr lang="en-US" sz="1600" dirty="0">
                <a:latin typeface="Times New Roman" panose="02020603050405020304" pitchFamily="18" charset="0"/>
                <a:cs typeface="Times New Roman" panose="02020603050405020304" pitchFamily="18" charset="0"/>
              </a:rPr>
              <a:t> ↔ Sales: Enables segmentation by gender/region</a:t>
            </a:r>
          </a:p>
          <a:p>
            <a:endParaRPr lang="en-US" sz="1800" kern="100" dirty="0">
              <a:latin typeface="Aptos" panose="020B0004020202020204" pitchFamily="34" charset="0"/>
              <a:ea typeface="Aptos" panose="020B0004020202020204" pitchFamily="34" charset="0"/>
              <a:cs typeface="Arial" panose="020B0604020202020204" pitchFamily="34" charset="0"/>
            </a:endParaRPr>
          </a:p>
          <a:p>
            <a:pPr marR="0" lvl="0">
              <a:lnSpc>
                <a:spcPct val="115000"/>
              </a:lnSpc>
              <a:spcAft>
                <a:spcPts val="800"/>
              </a:spcAft>
              <a:buSzPts val="1000"/>
              <a:tabLst>
                <a:tab pos="457200" algn="l"/>
              </a:tabLst>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Data Flow:</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1-  Collected in </a:t>
            </a:r>
            <a:r>
              <a:rPr lang="en-US" sz="1800" u="sng" kern="100" dirty="0">
                <a:effectLst/>
                <a:latin typeface="Times New Roman" panose="02020603050405020304" pitchFamily="18" charset="0"/>
                <a:ea typeface="Aptos" panose="020B0004020202020204" pitchFamily="34" charset="0"/>
                <a:cs typeface="Times New Roman" panose="02020603050405020304" pitchFamily="18" charset="0"/>
              </a:rPr>
              <a:t>supply_chain_data.csv</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2- Cleaned with Python (Pandas): missing values, outliers, type corrections				    3- Exported to </a:t>
            </a:r>
            <a:r>
              <a:rPr lang="en-US" sz="1800" u="sng" kern="100" dirty="0">
                <a:effectLst/>
                <a:latin typeface="Times New Roman" panose="02020603050405020304" pitchFamily="18" charset="0"/>
                <a:ea typeface="Aptos" panose="020B0004020202020204" pitchFamily="34" charset="0"/>
                <a:cs typeface="Times New Roman" panose="02020603050405020304" pitchFamily="18" charset="0"/>
              </a:rPr>
              <a:t>cleaned_data.csv</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4- Imported to Power BI for visualization and KPI modeling</a:t>
            </a:r>
          </a:p>
        </p:txBody>
      </p:sp>
      <p:pic>
        <p:nvPicPr>
          <p:cNvPr id="120" name="Google Shape;120;p2" title="download.png">
            <a:extLst>
              <a:ext uri="{FF2B5EF4-FFF2-40B4-BE49-F238E27FC236}">
                <a16:creationId xmlns:a16="http://schemas.microsoft.com/office/drawing/2014/main" id="{05A658CE-D1B2-21DC-C7AA-753F32452A94}"/>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spTree>
    <p:extLst>
      <p:ext uri="{BB962C8B-B14F-4D97-AF65-F5344CB8AC3E}">
        <p14:creationId xmlns:p14="http://schemas.microsoft.com/office/powerpoint/2010/main" val="182442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AEB4DB45-7A46-B015-5BF1-66AE004E4F9D}"/>
            </a:ext>
          </a:extLst>
        </p:cNvPr>
        <p:cNvGrpSpPr/>
        <p:nvPr/>
      </p:nvGrpSpPr>
      <p:grpSpPr>
        <a:xfrm>
          <a:off x="0" y="0"/>
          <a:ext cx="0" cy="0"/>
          <a:chOff x="0" y="0"/>
          <a:chExt cx="0" cy="0"/>
        </a:xfrm>
      </p:grpSpPr>
      <p:sp>
        <p:nvSpPr>
          <p:cNvPr id="115" name="Google Shape;115;p2">
            <a:extLst>
              <a:ext uri="{FF2B5EF4-FFF2-40B4-BE49-F238E27FC236}">
                <a16:creationId xmlns:a16="http://schemas.microsoft.com/office/drawing/2014/main" id="{A64A73D8-3643-DA48-AFDD-81FEF5E0D23D}"/>
              </a:ext>
            </a:extLst>
          </p:cNvPr>
          <p:cNvSpPr txBox="1">
            <a:spLocks noGrp="1"/>
          </p:cNvSpPr>
          <p:nvPr>
            <p:ph type="dt" idx="10"/>
          </p:nvPr>
        </p:nvSpPr>
        <p:spPr>
          <a:xfrm>
            <a:off x="838200" y="6270172"/>
            <a:ext cx="2743200" cy="451304"/>
          </a:xfrm>
          <a:prstGeom prst="rect">
            <a:avLst/>
          </a:prstGeom>
          <a:noFill/>
          <a:ln>
            <a:noFill/>
          </a:ln>
        </p:spPr>
        <p:txBody>
          <a:bodyPr spcFirstLastPara="1" wrap="square" lIns="91425" tIns="45700" rIns="91425" bIns="45700" anchor="ctr" anchorCtr="0">
            <a:noAutofit/>
          </a:bodyPr>
          <a:lstStyle/>
          <a:p>
            <a:endParaRPr lang="en-US" dirty="0"/>
          </a:p>
          <a:p>
            <a:r>
              <a:rPr lang="en-US" dirty="0"/>
              <a:t>17/5/2025</a:t>
            </a:r>
          </a:p>
          <a:p>
            <a:pPr marL="0" lvl="0" indent="0" algn="ctr" rtl="0">
              <a:spcBef>
                <a:spcPts val="0"/>
              </a:spcBef>
              <a:spcAft>
                <a:spcPts val="0"/>
              </a:spcAft>
              <a:buNone/>
            </a:pPr>
            <a:endParaRPr dirty="0"/>
          </a:p>
        </p:txBody>
      </p:sp>
      <p:sp>
        <p:nvSpPr>
          <p:cNvPr id="116" name="Google Shape;116;p2">
            <a:extLst>
              <a:ext uri="{FF2B5EF4-FFF2-40B4-BE49-F238E27FC236}">
                <a16:creationId xmlns:a16="http://schemas.microsoft.com/office/drawing/2014/main" id="{E962E46E-4109-CBE7-0E38-DEF535A1FBDF}"/>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17" name="Google Shape;117;p2">
            <a:extLst>
              <a:ext uri="{FF2B5EF4-FFF2-40B4-BE49-F238E27FC236}">
                <a16:creationId xmlns:a16="http://schemas.microsoft.com/office/drawing/2014/main" id="{476D2E6E-D956-F1DF-8B3C-1598C240B827}"/>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118" name="Google Shape;118;p2">
            <a:extLst>
              <a:ext uri="{FF2B5EF4-FFF2-40B4-BE49-F238E27FC236}">
                <a16:creationId xmlns:a16="http://schemas.microsoft.com/office/drawing/2014/main" id="{8ED99735-606E-5059-D466-43FC927891AE}"/>
              </a:ext>
            </a:extLst>
          </p:cNvPr>
          <p:cNvSpPr txBox="1"/>
          <p:nvPr/>
        </p:nvSpPr>
        <p:spPr>
          <a:xfrm>
            <a:off x="1959429" y="473526"/>
            <a:ext cx="7516167" cy="527049"/>
          </a:xfrm>
          <a:prstGeom prst="rect">
            <a:avLst/>
          </a:prstGeom>
          <a:noFill/>
          <a:ln>
            <a:noFill/>
          </a:ln>
        </p:spPr>
        <p:txBody>
          <a:bodyPr spcFirstLastPara="1" wrap="square" lIns="91425" tIns="45700" rIns="91425" bIns="45700" anchor="t" anchorCtr="0">
            <a:noAutofit/>
          </a:bodyPr>
          <a:lstStyle/>
          <a:p>
            <a:pPr>
              <a:lnSpc>
                <a:spcPct val="90000"/>
              </a:lnSpc>
              <a:buClr>
                <a:srgbClr val="0D0D0D"/>
              </a:buClr>
              <a:buSzPts val="2400"/>
            </a:pPr>
            <a:r>
              <a:rPr lang="en-US" sz="3200" b="1" kern="100" dirty="0">
                <a:effectLst/>
                <a:latin typeface="Times New Roman" panose="02020603050405020304" pitchFamily="18" charset="0"/>
                <a:ea typeface="Aptos" panose="020B0004020202020204" pitchFamily="34" charset="0"/>
                <a:cs typeface="Arial" panose="020B0604020202020204" pitchFamily="34" charset="0"/>
              </a:rPr>
              <a:t>Programming Languages &amp; Frameworks</a:t>
            </a:r>
            <a:endParaRPr lang="en-US" sz="2400" b="1" i="0" u="none" strike="noStrike" cap="none" dirty="0">
              <a:solidFill>
                <a:srgbClr val="0D0D0D"/>
              </a:solidFill>
              <a:latin typeface="Arial"/>
              <a:ea typeface="Arial"/>
              <a:cs typeface="Arial"/>
              <a:sym typeface="Arial"/>
            </a:endParaRPr>
          </a:p>
        </p:txBody>
      </p:sp>
      <p:sp>
        <p:nvSpPr>
          <p:cNvPr id="119" name="Google Shape;119;p2">
            <a:extLst>
              <a:ext uri="{FF2B5EF4-FFF2-40B4-BE49-F238E27FC236}">
                <a16:creationId xmlns:a16="http://schemas.microsoft.com/office/drawing/2014/main" id="{CCC06648-CAE7-C4B3-9FBF-F537AAEBB206}"/>
              </a:ext>
            </a:extLst>
          </p:cNvPr>
          <p:cNvSpPr txBox="1"/>
          <p:nvPr/>
        </p:nvSpPr>
        <p:spPr>
          <a:xfrm>
            <a:off x="1165609" y="1095271"/>
            <a:ext cx="10338916" cy="4953837"/>
          </a:xfrm>
          <a:prstGeom prst="rect">
            <a:avLst/>
          </a:prstGeom>
          <a:noFill/>
          <a:ln>
            <a:noFill/>
          </a:ln>
        </p:spPr>
        <p:txBody>
          <a:bodyPr spcFirstLastPara="1" wrap="square" lIns="91425" tIns="45700" rIns="91425" bIns="45700" anchor="t" anchorCtr="0">
            <a:normAutofit/>
          </a:bodyPr>
          <a:lstStyle/>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Programming Language Used:</a:t>
            </a: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Python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 for data cleaning, preprocessing, and KPI calculations using </a:t>
            </a: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Pandas</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and </a:t>
            </a:r>
            <a:r>
              <a:rPr lang="en-US" sz="1800" b="1" kern="100" dirty="0" err="1">
                <a:effectLst/>
                <a:latin typeface="Times New Roman" panose="02020603050405020304" pitchFamily="18" charset="0"/>
                <a:ea typeface="Aptos" panose="020B0004020202020204" pitchFamily="34" charset="0"/>
                <a:cs typeface="Times New Roman" panose="02020603050405020304" pitchFamily="18" charset="0"/>
              </a:rPr>
              <a:t>Jupyter</a:t>
            </a: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 Notebook</a:t>
            </a: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Frameworks / Tools:</a:t>
            </a: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Power BI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 used to build the interactive dashboard and visual reports</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Pandas</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 for data manipulation and analysis</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Matplotlib / Seaborn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(if used) – for visualizing outliers during preprocessing</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Supporting Technologies:</a:t>
            </a: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CSV Files</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 as the main data source (our_data.csv, cleaned_data.csv)</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Excel</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 for organizing initial data before visualization</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Power BI Service</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 to publish and share the final dashboard</a:t>
            </a:r>
          </a:p>
        </p:txBody>
      </p:sp>
      <p:pic>
        <p:nvPicPr>
          <p:cNvPr id="120" name="Google Shape;120;p2" title="download.png">
            <a:extLst>
              <a:ext uri="{FF2B5EF4-FFF2-40B4-BE49-F238E27FC236}">
                <a16:creationId xmlns:a16="http://schemas.microsoft.com/office/drawing/2014/main" id="{74C37B30-92C0-E24C-8514-DE17CCE07C3B}"/>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spTree>
    <p:extLst>
      <p:ext uri="{BB962C8B-B14F-4D97-AF65-F5344CB8AC3E}">
        <p14:creationId xmlns:p14="http://schemas.microsoft.com/office/powerpoint/2010/main" val="1328771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9"/>
          <p:cNvSpPr txBox="1">
            <a:spLocks noGrp="1"/>
          </p:cNvSpPr>
          <p:nvPr>
            <p:ph type="title"/>
          </p:nvPr>
        </p:nvSpPr>
        <p:spPr>
          <a:xfrm>
            <a:off x="5315578" y="1004834"/>
            <a:ext cx="6474314" cy="4421275"/>
          </a:xfrm>
          <a:prstGeom prst="rect">
            <a:avLst/>
          </a:prstGeom>
          <a:noFill/>
          <a:ln>
            <a:noFill/>
          </a:ln>
        </p:spPr>
        <p:txBody>
          <a:bodyPr spcFirstLastPara="1" wrap="square" lIns="91425" tIns="45700" rIns="91425" bIns="45700" anchor="ctr" anchorCtr="0">
            <a:normAutofit/>
          </a:bodyPr>
          <a:lstStyle/>
          <a:p>
            <a:pPr marL="0" lvl="0" indent="0">
              <a:lnSpc>
                <a:spcPct val="90000"/>
              </a:lnSpc>
              <a:spcBef>
                <a:spcPts val="0"/>
              </a:spcBef>
              <a:spcAft>
                <a:spcPts val="0"/>
              </a:spcAft>
              <a:buClr>
                <a:schemeClr val="dk1"/>
              </a:buClr>
              <a:buSzPts val="4400"/>
              <a:buFont typeface="Calibri"/>
              <a:buNone/>
            </a:pPr>
            <a:r>
              <a:rPr lang="en-US" sz="1800" dirty="0">
                <a:latin typeface="Times New Roman" panose="02020603050405020304" pitchFamily="18" charset="0"/>
                <a:cs typeface="Times New Roman" panose="02020603050405020304" pitchFamily="18" charset="0"/>
              </a:rPr>
              <a:t>The company is facing a high stockout rate driven by poor product quality and underperforming suppliers, with only 23% of products passing inspection. Skincare, while the top-selling and most profitable category, suffers from a high defect rate (48%), posing a risk to its core customer base. Haircare has moderate sales but poor quality and is mostly purchased by men, while cosmetics perform the worst in both sales and quality. Sales are heavily concentrated in Kolkata (27%), revealing growth potential in other cities like Delhi and Mumbai. The male market remains largely untapped across all categories. Operational issues include overdependence on Carrier B, questionable shipping cost data (air vs road), and imbalanced inventory distribution. To address these challenges, the company should improve quality at the source, replace or support suppliers based on performance, realign inventory across regions, target men with dedicated product lines, and expand successful strategies to new markets while optimizing logistics and clearing unsold stock.</a:t>
            </a:r>
            <a:endParaRPr sz="1800" dirty="0">
              <a:latin typeface="Times New Roman" panose="02020603050405020304" pitchFamily="18" charset="0"/>
              <a:cs typeface="Times New Roman" panose="02020603050405020304" pitchFamily="18" charset="0"/>
            </a:endParaRPr>
          </a:p>
        </p:txBody>
      </p:sp>
      <p:sp>
        <p:nvSpPr>
          <p:cNvPr id="192" name="Google Shape;19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17/5/2025</a:t>
            </a:r>
            <a:endParaRPr dirty="0"/>
          </a:p>
        </p:txBody>
      </p:sp>
      <p:sp>
        <p:nvSpPr>
          <p:cNvPr id="193" name="Google Shape;193;p9"/>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94" name="Google Shape;19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pic>
        <p:nvPicPr>
          <p:cNvPr id="196" name="Google Shape;196;p9" title="download.png"/>
          <p:cNvPicPr preferRelativeResize="0"/>
          <p:nvPr/>
        </p:nvPicPr>
        <p:blipFill>
          <a:blip r:embed="rId3">
            <a:alphaModFix/>
          </a:blip>
          <a:stretch>
            <a:fillRect/>
          </a:stretch>
        </p:blipFill>
        <p:spPr>
          <a:xfrm>
            <a:off x="9190825" y="6356350"/>
            <a:ext cx="903191" cy="365125"/>
          </a:xfrm>
          <a:prstGeom prst="rect">
            <a:avLst/>
          </a:prstGeom>
          <a:noFill/>
          <a:ln>
            <a:noFill/>
          </a:ln>
        </p:spPr>
      </p:pic>
      <p:pic>
        <p:nvPicPr>
          <p:cNvPr id="2" name="Picture 1">
            <a:extLst>
              <a:ext uri="{FF2B5EF4-FFF2-40B4-BE49-F238E27FC236}">
                <a16:creationId xmlns:a16="http://schemas.microsoft.com/office/drawing/2014/main" id="{07E9ADE4-D421-8819-C67D-F96FF08281A4}"/>
              </a:ext>
            </a:extLst>
          </p:cNvPr>
          <p:cNvPicPr>
            <a:picLocks noChangeAspect="1"/>
          </p:cNvPicPr>
          <p:nvPr/>
        </p:nvPicPr>
        <p:blipFill>
          <a:blip r:embed="rId4"/>
          <a:srcRect/>
          <a:stretch/>
        </p:blipFill>
        <p:spPr>
          <a:xfrm>
            <a:off x="-1" y="1296237"/>
            <a:ext cx="5230343" cy="3868617"/>
          </a:xfrm>
          <a:prstGeom prst="rect">
            <a:avLst/>
          </a:prstGeom>
        </p:spPr>
      </p:pic>
      <p:sp>
        <p:nvSpPr>
          <p:cNvPr id="3" name="Google Shape;118;p2">
            <a:extLst>
              <a:ext uri="{FF2B5EF4-FFF2-40B4-BE49-F238E27FC236}">
                <a16:creationId xmlns:a16="http://schemas.microsoft.com/office/drawing/2014/main" id="{A339BDD0-1FE0-46AD-8AAA-360CE267570D}"/>
              </a:ext>
            </a:extLst>
          </p:cNvPr>
          <p:cNvSpPr txBox="1"/>
          <p:nvPr/>
        </p:nvSpPr>
        <p:spPr>
          <a:xfrm>
            <a:off x="4579955" y="477785"/>
            <a:ext cx="2873828" cy="527049"/>
          </a:xfrm>
          <a:prstGeom prst="rect">
            <a:avLst/>
          </a:prstGeom>
          <a:noFill/>
          <a:ln>
            <a:noFill/>
          </a:ln>
        </p:spPr>
        <p:txBody>
          <a:bodyPr spcFirstLastPara="1" wrap="square" lIns="91425" tIns="45700" rIns="91425" bIns="45700" anchor="t" anchorCtr="0">
            <a:noAutofit/>
          </a:bodyPr>
          <a:lstStyle/>
          <a:p>
            <a:pPr>
              <a:lnSpc>
                <a:spcPct val="90000"/>
              </a:lnSpc>
              <a:buClr>
                <a:srgbClr val="0D0D0D"/>
              </a:buClr>
              <a:buSzPts val="2400"/>
            </a:pPr>
            <a:r>
              <a:rPr lang="en-US" sz="3200" b="1" kern="100" dirty="0">
                <a:effectLst/>
                <a:latin typeface="Times New Roman" panose="02020603050405020304" pitchFamily="18" charset="0"/>
                <a:ea typeface="Aptos" panose="020B0004020202020204" pitchFamily="34" charset="0"/>
                <a:cs typeface="Arial" panose="020B0604020202020204" pitchFamily="34" charset="0"/>
              </a:rPr>
              <a:t> Deliverables</a:t>
            </a:r>
            <a:endParaRPr lang="en-US" sz="2400" b="1" i="0" u="none" strike="noStrike" cap="none" dirty="0">
              <a:solidFill>
                <a:srgbClr val="0D0D0D"/>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E6ABA4CF-DFC8-8D3F-9358-522C0A77930D}"/>
            </a:ext>
          </a:extLst>
        </p:cNvPr>
        <p:cNvGrpSpPr/>
        <p:nvPr/>
      </p:nvGrpSpPr>
      <p:grpSpPr>
        <a:xfrm>
          <a:off x="0" y="0"/>
          <a:ext cx="0" cy="0"/>
          <a:chOff x="0" y="0"/>
          <a:chExt cx="0" cy="0"/>
        </a:xfrm>
      </p:grpSpPr>
      <p:sp>
        <p:nvSpPr>
          <p:cNvPr id="115" name="Google Shape;115;p2">
            <a:extLst>
              <a:ext uri="{FF2B5EF4-FFF2-40B4-BE49-F238E27FC236}">
                <a16:creationId xmlns:a16="http://schemas.microsoft.com/office/drawing/2014/main" id="{4CBFF979-68E7-1099-0245-79D762DB6AD3}"/>
              </a:ext>
            </a:extLst>
          </p:cNvPr>
          <p:cNvSpPr txBox="1">
            <a:spLocks noGrp="1"/>
          </p:cNvSpPr>
          <p:nvPr>
            <p:ph type="dt" idx="10"/>
          </p:nvPr>
        </p:nvSpPr>
        <p:spPr>
          <a:xfrm>
            <a:off x="838200" y="6270172"/>
            <a:ext cx="2743200" cy="451304"/>
          </a:xfrm>
          <a:prstGeom prst="rect">
            <a:avLst/>
          </a:prstGeom>
          <a:noFill/>
          <a:ln>
            <a:noFill/>
          </a:ln>
        </p:spPr>
        <p:txBody>
          <a:bodyPr spcFirstLastPara="1" wrap="square" lIns="91425" tIns="45700" rIns="91425" bIns="45700" anchor="ctr" anchorCtr="0">
            <a:noAutofit/>
          </a:bodyPr>
          <a:lstStyle/>
          <a:p>
            <a:endParaRPr lang="en-US" dirty="0"/>
          </a:p>
          <a:p>
            <a:r>
              <a:rPr lang="en-US" dirty="0"/>
              <a:t>17/5/2025</a:t>
            </a:r>
          </a:p>
          <a:p>
            <a:pPr marL="0" lvl="0" indent="0" algn="ctr" rtl="0">
              <a:spcBef>
                <a:spcPts val="0"/>
              </a:spcBef>
              <a:spcAft>
                <a:spcPts val="0"/>
              </a:spcAft>
              <a:buNone/>
            </a:pPr>
            <a:endParaRPr dirty="0"/>
          </a:p>
        </p:txBody>
      </p:sp>
      <p:sp>
        <p:nvSpPr>
          <p:cNvPr id="116" name="Google Shape;116;p2">
            <a:extLst>
              <a:ext uri="{FF2B5EF4-FFF2-40B4-BE49-F238E27FC236}">
                <a16:creationId xmlns:a16="http://schemas.microsoft.com/office/drawing/2014/main" id="{8EA91DF7-FF30-549D-5FE8-86496E4E905F}"/>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17" name="Google Shape;117;p2">
            <a:extLst>
              <a:ext uri="{FF2B5EF4-FFF2-40B4-BE49-F238E27FC236}">
                <a16:creationId xmlns:a16="http://schemas.microsoft.com/office/drawing/2014/main" id="{E936F00B-1945-A994-E2CB-3C90050E6137}"/>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118" name="Google Shape;118;p2">
            <a:extLst>
              <a:ext uri="{FF2B5EF4-FFF2-40B4-BE49-F238E27FC236}">
                <a16:creationId xmlns:a16="http://schemas.microsoft.com/office/drawing/2014/main" id="{61073375-7183-41EF-756A-130053896F10}"/>
              </a:ext>
            </a:extLst>
          </p:cNvPr>
          <p:cNvSpPr txBox="1"/>
          <p:nvPr/>
        </p:nvSpPr>
        <p:spPr>
          <a:xfrm>
            <a:off x="3989194" y="498389"/>
            <a:ext cx="4461469" cy="579280"/>
          </a:xfrm>
          <a:prstGeom prst="rect">
            <a:avLst/>
          </a:prstGeom>
          <a:noFill/>
          <a:ln>
            <a:noFill/>
          </a:ln>
        </p:spPr>
        <p:txBody>
          <a:bodyPr spcFirstLastPara="1" wrap="square" lIns="91425" tIns="45700" rIns="91425" bIns="45700" anchor="t" anchorCtr="0">
            <a:noAutofit/>
          </a:bodyPr>
          <a:lstStyle/>
          <a:p>
            <a:pPr>
              <a:lnSpc>
                <a:spcPct val="90000"/>
              </a:lnSpc>
              <a:buClr>
                <a:srgbClr val="0D0D0D"/>
              </a:buClr>
              <a:buSzPts val="2400"/>
            </a:pPr>
            <a:r>
              <a:rPr lang="en-US" sz="2400" b="1" i="0" u="none" strike="noStrike" cap="none" dirty="0">
                <a:solidFill>
                  <a:srgbClr val="0D0D0D"/>
                </a:solidFill>
                <a:latin typeface="Arial"/>
                <a:ea typeface="Arial"/>
                <a:cs typeface="Arial"/>
                <a:sym typeface="Arial"/>
              </a:rPr>
              <a:t> </a:t>
            </a:r>
            <a:r>
              <a:rPr lang="en-US" sz="3200" b="1" i="0" u="none" strike="noStrike" cap="none" dirty="0">
                <a:solidFill>
                  <a:srgbClr val="0D0D0D"/>
                </a:solidFill>
                <a:latin typeface="Times New Roman" panose="02020603050405020304" pitchFamily="18" charset="0"/>
                <a:cs typeface="Times New Roman" panose="02020603050405020304" pitchFamily="18" charset="0"/>
                <a:sym typeface="Arial"/>
              </a:rPr>
              <a:t>Deliverables . </a:t>
            </a:r>
            <a:r>
              <a:rPr lang="en-US" sz="3200" b="1" i="0" u="none" strike="noStrike" cap="none" dirty="0" err="1">
                <a:solidFill>
                  <a:srgbClr val="0D0D0D"/>
                </a:solidFill>
                <a:latin typeface="Times New Roman" panose="02020603050405020304" pitchFamily="18" charset="0"/>
                <a:cs typeface="Times New Roman" panose="02020603050405020304" pitchFamily="18" charset="0"/>
                <a:sym typeface="Arial"/>
              </a:rPr>
              <a:t>cont</a:t>
            </a:r>
            <a:endParaRPr lang="en-US" sz="2400" b="1" i="0" u="none" strike="noStrike" cap="none" dirty="0">
              <a:solidFill>
                <a:srgbClr val="0D0D0D"/>
              </a:solidFill>
              <a:latin typeface="Times New Roman" panose="02020603050405020304" pitchFamily="18" charset="0"/>
              <a:cs typeface="Times New Roman" panose="02020603050405020304" pitchFamily="18" charset="0"/>
              <a:sym typeface="Arial"/>
            </a:endParaRPr>
          </a:p>
        </p:txBody>
      </p:sp>
      <p:sp>
        <p:nvSpPr>
          <p:cNvPr id="119" name="Google Shape;119;p2">
            <a:extLst>
              <a:ext uri="{FF2B5EF4-FFF2-40B4-BE49-F238E27FC236}">
                <a16:creationId xmlns:a16="http://schemas.microsoft.com/office/drawing/2014/main" id="{09443C06-CA1A-D032-6FEC-31D556245600}"/>
              </a:ext>
            </a:extLst>
          </p:cNvPr>
          <p:cNvSpPr txBox="1"/>
          <p:nvPr/>
        </p:nvSpPr>
        <p:spPr>
          <a:xfrm>
            <a:off x="1165609" y="1095271"/>
            <a:ext cx="10338916" cy="4953837"/>
          </a:xfrm>
          <a:prstGeom prst="rect">
            <a:avLst/>
          </a:prstGeom>
          <a:noFill/>
          <a:ln>
            <a:noFill/>
          </a:ln>
        </p:spPr>
        <p:txBody>
          <a:bodyPr spcFirstLastPara="1" wrap="square" lIns="91425" tIns="45700" rIns="91425" bIns="45700" anchor="t" anchorCtr="0">
            <a:normAutofit lnSpcReduction="10000"/>
          </a:bodyPr>
          <a:lstStyle/>
          <a:p>
            <a:pPr marL="0" marR="0">
              <a:lnSpc>
                <a:spcPct val="115000"/>
              </a:lnSpc>
              <a:spcAft>
                <a:spcPts val="800"/>
              </a:spcAft>
              <a:buNone/>
            </a:pP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b="1" kern="100" dirty="0">
                <a:effectLst/>
                <a:latin typeface="Times New Roman" panose="02020603050405020304" pitchFamily="18" charset="0"/>
                <a:ea typeface="Aptos" panose="020B0004020202020204" pitchFamily="34" charset="0"/>
                <a:cs typeface="Arial" panose="020B0604020202020204" pitchFamily="34" charset="0"/>
              </a:rPr>
              <a:t>Timeline &amp; Milestones: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Times New Roman" panose="02020603050405020304" pitchFamily="18" charset="0"/>
                <a:ea typeface="Aptos" panose="020B0004020202020204" pitchFamily="34" charset="0"/>
                <a:cs typeface="Arial" panose="020B0604020202020204" pitchFamily="34" charset="0"/>
              </a:rPr>
              <a:t>Week 1–2:</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Data collection &amp; understanding</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Times New Roman" panose="02020603050405020304" pitchFamily="18" charset="0"/>
                <a:ea typeface="Aptos" panose="020B0004020202020204" pitchFamily="34" charset="0"/>
                <a:cs typeface="Arial" panose="020B0604020202020204" pitchFamily="34" charset="0"/>
              </a:rPr>
              <a:t>Week 3:</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Data cleaning &amp; KPI development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Times New Roman" panose="02020603050405020304" pitchFamily="18" charset="0"/>
                <a:ea typeface="Aptos" panose="020B0004020202020204" pitchFamily="34" charset="0"/>
                <a:cs typeface="Arial" panose="020B0604020202020204" pitchFamily="34" charset="0"/>
              </a:rPr>
              <a:t>Week 4:</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Dashboard design in Power BI</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Times New Roman" panose="02020603050405020304" pitchFamily="18" charset="0"/>
                <a:ea typeface="Aptos" panose="020B0004020202020204" pitchFamily="34" charset="0"/>
                <a:cs typeface="Arial" panose="020B0604020202020204" pitchFamily="34" charset="0"/>
              </a:rPr>
              <a:t>Week 5:</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Evaluation, feedback, and final adjustments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Times New Roman" panose="02020603050405020304" pitchFamily="18" charset="0"/>
                <a:ea typeface="Aptos" panose="020B0004020202020204" pitchFamily="34" charset="0"/>
                <a:cs typeface="Arial" panose="020B0604020202020204" pitchFamily="34" charset="0"/>
              </a:rPr>
              <a:t>Week 6:</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Submission of final deliverables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15000"/>
              </a:lnSpc>
              <a:spcAft>
                <a:spcPts val="800"/>
              </a:spcAft>
              <a:buNone/>
            </a:pP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b="1" kern="100" dirty="0">
                <a:effectLst/>
                <a:latin typeface="Times New Roman" panose="02020603050405020304" pitchFamily="18" charset="0"/>
                <a:ea typeface="Aptos" panose="020B0004020202020204" pitchFamily="34" charset="0"/>
                <a:cs typeface="Arial" panose="020B0604020202020204" pitchFamily="34" charset="0"/>
              </a:rPr>
              <a:t>Final Products: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kern="100" dirty="0">
                <a:effectLst/>
                <a:latin typeface="Times New Roman" panose="02020603050405020304" pitchFamily="18" charset="0"/>
                <a:ea typeface="Aptos" panose="020B0004020202020204" pitchFamily="34" charset="0"/>
                <a:cs typeface="Arial" panose="020B0604020202020204" pitchFamily="34" charset="0"/>
              </a:rPr>
              <a:t>Fully functional </a:t>
            </a:r>
            <a:r>
              <a:rPr lang="en-US" sz="1800" b="1" kern="100" dirty="0">
                <a:effectLst/>
                <a:latin typeface="Times New Roman" panose="02020603050405020304" pitchFamily="18" charset="0"/>
                <a:ea typeface="Aptos" panose="020B0004020202020204" pitchFamily="34" charset="0"/>
                <a:cs typeface="Arial" panose="020B0604020202020204" pitchFamily="34" charset="0"/>
              </a:rPr>
              <a:t>Power BI dashboard</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 (</a:t>
            </a:r>
            <a:r>
              <a:rPr lang="en-US" sz="1800" kern="100" dirty="0" err="1">
                <a:effectLst/>
                <a:latin typeface="Times New Roman" panose="02020603050405020304" pitchFamily="18" charset="0"/>
                <a:ea typeface="Aptos" panose="020B0004020202020204" pitchFamily="34" charset="0"/>
                <a:cs typeface="Arial" panose="020B0604020202020204" pitchFamily="34" charset="0"/>
              </a:rPr>
              <a:t>Supply_Chain_Dashboard.pbix</a:t>
            </a:r>
            <a:r>
              <a:rPr lang="en-US" sz="1800" kern="100" dirty="0">
                <a:effectLst/>
                <a:latin typeface="Times New Roman" panose="02020603050405020304" pitchFamily="18" charset="0"/>
                <a:ea typeface="Aptos" panose="020B0004020202020204" pitchFamily="34" charset="0"/>
                <a:cs typeface="Arial" panose="020B0604020202020204" pitchFamily="34" charset="0"/>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kern="100" dirty="0">
                <a:effectLst/>
                <a:latin typeface="Times New Roman" panose="02020603050405020304" pitchFamily="18" charset="0"/>
                <a:ea typeface="Aptos" panose="020B0004020202020204" pitchFamily="34" charset="0"/>
                <a:cs typeface="Arial" panose="020B0604020202020204" pitchFamily="34" charset="0"/>
              </a:rPr>
              <a:t>Cleaned dataset (cleaned_data.csv)</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kern="100" dirty="0">
                <a:effectLst/>
                <a:latin typeface="Times New Roman" panose="02020603050405020304" pitchFamily="18" charset="0"/>
                <a:ea typeface="Aptos" panose="020B0004020202020204" pitchFamily="34" charset="0"/>
                <a:cs typeface="Arial" panose="020B0604020202020204" pitchFamily="34" charset="0"/>
              </a:rPr>
              <a:t>Python source code (for preprocessing &amp; KPI calculations)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kern="100" dirty="0">
                <a:effectLst/>
                <a:latin typeface="Times New Roman" panose="02020603050405020304" pitchFamily="18" charset="0"/>
                <a:ea typeface="Aptos" panose="020B0004020202020204" pitchFamily="34" charset="0"/>
                <a:cs typeface="Arial" panose="020B0604020202020204" pitchFamily="34" charset="0"/>
              </a:rPr>
              <a:t>Screenshots of dashboard pages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kern="100" dirty="0">
                <a:effectLst/>
                <a:latin typeface="Times New Roman" panose="02020603050405020304" pitchFamily="18" charset="0"/>
                <a:ea typeface="Aptos" panose="020B0004020202020204" pitchFamily="34" charset="0"/>
                <a:cs typeface="Arial" panose="020B0604020202020204" pitchFamily="34" charset="0"/>
              </a:rPr>
              <a:t>Optional: Published dashboard via Power BI Service</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pic>
        <p:nvPicPr>
          <p:cNvPr id="120" name="Google Shape;120;p2" title="download.png">
            <a:extLst>
              <a:ext uri="{FF2B5EF4-FFF2-40B4-BE49-F238E27FC236}">
                <a16:creationId xmlns:a16="http://schemas.microsoft.com/office/drawing/2014/main" id="{4436846C-38D8-AA3A-D077-1827D31908DA}"/>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spTree>
    <p:extLst>
      <p:ext uri="{BB962C8B-B14F-4D97-AF65-F5344CB8AC3E}">
        <p14:creationId xmlns:p14="http://schemas.microsoft.com/office/powerpoint/2010/main" val="3791289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a:extLst>
            <a:ext uri="{FF2B5EF4-FFF2-40B4-BE49-F238E27FC236}">
              <a16:creationId xmlns:a16="http://schemas.microsoft.com/office/drawing/2014/main" id="{607A42BB-F4BF-0420-F169-8BBE53BB61FF}"/>
            </a:ext>
          </a:extLst>
        </p:cNvPr>
        <p:cNvGrpSpPr/>
        <p:nvPr/>
      </p:nvGrpSpPr>
      <p:grpSpPr>
        <a:xfrm>
          <a:off x="0" y="0"/>
          <a:ext cx="0" cy="0"/>
          <a:chOff x="0" y="0"/>
          <a:chExt cx="0" cy="0"/>
        </a:xfrm>
      </p:grpSpPr>
      <p:sp>
        <p:nvSpPr>
          <p:cNvPr id="192" name="Google Shape;192;p9">
            <a:extLst>
              <a:ext uri="{FF2B5EF4-FFF2-40B4-BE49-F238E27FC236}">
                <a16:creationId xmlns:a16="http://schemas.microsoft.com/office/drawing/2014/main" id="{ADDD42A0-E9E4-5674-E456-916BAA3485F2}"/>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17/5/2025</a:t>
            </a:r>
            <a:endParaRPr dirty="0"/>
          </a:p>
        </p:txBody>
      </p:sp>
      <p:sp>
        <p:nvSpPr>
          <p:cNvPr id="193" name="Google Shape;193;p9">
            <a:extLst>
              <a:ext uri="{FF2B5EF4-FFF2-40B4-BE49-F238E27FC236}">
                <a16:creationId xmlns:a16="http://schemas.microsoft.com/office/drawing/2014/main" id="{33A9531F-E422-34D4-CA98-D876763F291D}"/>
              </a:ext>
            </a:extLst>
          </p:cNvPr>
          <p:cNvSpPr txBox="1">
            <a:spLocks noGrp="1"/>
          </p:cNvSpPr>
          <p:nvPr>
            <p:ph type="ftr" idx="11"/>
          </p:nvPr>
        </p:nvSpPr>
        <p:spPr>
          <a:xfrm>
            <a:off x="3880338" y="6356350"/>
            <a:ext cx="42730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94" name="Google Shape;194;p9">
            <a:extLst>
              <a:ext uri="{FF2B5EF4-FFF2-40B4-BE49-F238E27FC236}">
                <a16:creationId xmlns:a16="http://schemas.microsoft.com/office/drawing/2014/main" id="{CC8ECF8B-AE8C-FE99-EC8D-6ED98D9720DB}"/>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pic>
        <p:nvPicPr>
          <p:cNvPr id="196" name="Google Shape;196;p9" title="download.png">
            <a:extLst>
              <a:ext uri="{FF2B5EF4-FFF2-40B4-BE49-F238E27FC236}">
                <a16:creationId xmlns:a16="http://schemas.microsoft.com/office/drawing/2014/main" id="{CF77EB67-3F61-AFDE-DD1C-A7912193AA2D}"/>
              </a:ext>
            </a:extLst>
          </p:cNvPr>
          <p:cNvPicPr preferRelativeResize="0"/>
          <p:nvPr/>
        </p:nvPicPr>
        <p:blipFill>
          <a:blip r:embed="rId3">
            <a:alphaModFix/>
          </a:blip>
          <a:stretch>
            <a:fillRect/>
          </a:stretch>
        </p:blipFill>
        <p:spPr>
          <a:xfrm>
            <a:off x="9190825" y="6356350"/>
            <a:ext cx="903191" cy="365125"/>
          </a:xfrm>
          <a:prstGeom prst="rect">
            <a:avLst/>
          </a:prstGeom>
          <a:noFill/>
          <a:ln>
            <a:noFill/>
          </a:ln>
        </p:spPr>
      </p:pic>
      <p:pic>
        <p:nvPicPr>
          <p:cNvPr id="2" name="Picture 1">
            <a:extLst>
              <a:ext uri="{FF2B5EF4-FFF2-40B4-BE49-F238E27FC236}">
                <a16:creationId xmlns:a16="http://schemas.microsoft.com/office/drawing/2014/main" id="{DEDE2401-6F3D-85FD-2360-E4C8521F390F}"/>
              </a:ext>
            </a:extLst>
          </p:cNvPr>
          <p:cNvPicPr>
            <a:picLocks noChangeAspect="1"/>
          </p:cNvPicPr>
          <p:nvPr/>
        </p:nvPicPr>
        <p:blipFill>
          <a:blip r:embed="rId4"/>
          <a:srcRect/>
          <a:stretch/>
        </p:blipFill>
        <p:spPr>
          <a:xfrm>
            <a:off x="2250831" y="1365067"/>
            <a:ext cx="6939994" cy="4372542"/>
          </a:xfrm>
          <a:prstGeom prst="rect">
            <a:avLst/>
          </a:prstGeom>
        </p:spPr>
      </p:pic>
      <p:sp>
        <p:nvSpPr>
          <p:cNvPr id="3" name="Google Shape;118;p2">
            <a:extLst>
              <a:ext uri="{FF2B5EF4-FFF2-40B4-BE49-F238E27FC236}">
                <a16:creationId xmlns:a16="http://schemas.microsoft.com/office/drawing/2014/main" id="{3ADC815C-7924-32A5-7498-E5E275340DD1}"/>
              </a:ext>
            </a:extLst>
          </p:cNvPr>
          <p:cNvSpPr txBox="1"/>
          <p:nvPr/>
        </p:nvSpPr>
        <p:spPr>
          <a:xfrm>
            <a:off x="3112896" y="447640"/>
            <a:ext cx="4935834" cy="527049"/>
          </a:xfrm>
          <a:prstGeom prst="rect">
            <a:avLst/>
          </a:prstGeom>
          <a:noFill/>
          <a:ln>
            <a:noFill/>
          </a:ln>
        </p:spPr>
        <p:txBody>
          <a:bodyPr spcFirstLastPara="1" wrap="square" lIns="91425" tIns="45700" rIns="91425" bIns="45700" anchor="t" anchorCtr="0">
            <a:noAutofit/>
          </a:bodyPr>
          <a:lstStyle/>
          <a:p>
            <a:pPr>
              <a:lnSpc>
                <a:spcPct val="90000"/>
              </a:lnSpc>
              <a:buClr>
                <a:srgbClr val="0D0D0D"/>
              </a:buClr>
              <a:buSzPts val="2400"/>
            </a:pPr>
            <a:r>
              <a:rPr lang="en-US" sz="3200" b="1" kern="100" dirty="0">
                <a:effectLst/>
                <a:latin typeface="Times New Roman" panose="02020603050405020304" pitchFamily="18" charset="0"/>
                <a:ea typeface="Aptos" panose="020B0004020202020204" pitchFamily="34" charset="0"/>
                <a:cs typeface="Arial" panose="020B0604020202020204" pitchFamily="34" charset="0"/>
              </a:rPr>
              <a:t> Group Members &amp; Roles:</a:t>
            </a:r>
            <a:endParaRPr lang="en-US" sz="2400" b="1" i="0" u="none" strike="noStrike" cap="none" dirty="0">
              <a:solidFill>
                <a:srgbClr val="0D0D0D"/>
              </a:solidFill>
              <a:latin typeface="Arial"/>
              <a:ea typeface="Arial"/>
              <a:cs typeface="Arial"/>
              <a:sym typeface="Arial"/>
            </a:endParaRPr>
          </a:p>
        </p:txBody>
      </p:sp>
    </p:spTree>
    <p:extLst>
      <p:ext uri="{BB962C8B-B14F-4D97-AF65-F5344CB8AC3E}">
        <p14:creationId xmlns:p14="http://schemas.microsoft.com/office/powerpoint/2010/main" val="2769548952"/>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1058</Words>
  <Application>Microsoft Office PowerPoint</Application>
  <PresentationFormat>Widescreen</PresentationFormat>
  <Paragraphs>96</Paragraphs>
  <Slides>10</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Wingdings</vt:lpstr>
      <vt:lpstr>Symbol</vt:lpstr>
      <vt:lpstr>Arial</vt:lpstr>
      <vt:lpstr>Times New Roman</vt:lpstr>
      <vt:lpstr>Calibri</vt:lpstr>
      <vt:lpstr>Aptos</vt:lpstr>
      <vt:lpstr>Courier New</vt:lpstr>
      <vt:lpstr>Office Theme</vt:lpstr>
      <vt:lpstr>Supply Chain Dashboard</vt:lpstr>
      <vt:lpstr>PowerPoint Presentation</vt:lpstr>
      <vt:lpstr>The Dashboard includes a Homepage with a clean tabbed layout that directs users to four main sections: Overview, Sales, Shipping, and Quality. Each section features customized visuals such as bar charts, pie charts, KPIs, and Maps to support Supply Chain Analysis.</vt:lpstr>
      <vt:lpstr>PowerPoint Presentation</vt:lpstr>
      <vt:lpstr>PowerPoint Presentation</vt:lpstr>
      <vt:lpstr>PowerPoint Presentation</vt:lpstr>
      <vt:lpstr>The company is facing a high stockout rate driven by poor product quality and underperforming suppliers, with only 23% of products passing inspection. Skincare, while the top-selling and most profitable category, suffers from a high defect rate (48%), posing a risk to its core customer base. Haircare has moderate sales but poor quality and is mostly purchased by men, while cosmetics perform the worst in both sales and quality. Sales are heavily concentrated in Kolkata (27%), revealing growth potential in other cities like Delhi and Mumbai. The male market remains largely untapped across all categories. Operational issues include overdependence on Carrier B, questionable shipping cost data (air vs road), and imbalanced inventory distribution. To address these challenges, the company should improve quality at the source, replace or support suppliers based on performance, realign inventory across regions, target men with dedicated product lines, and expand successful strategies to new markets while optimizing logistics and clearing unsold stock.</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SAMA</dc:creator>
  <cp:lastModifiedBy>seliem.isd@gmail.com</cp:lastModifiedBy>
  <cp:revision>1</cp:revision>
  <dcterms:created xsi:type="dcterms:W3CDTF">2024-03-14T10:03:54Z</dcterms:created>
  <dcterms:modified xsi:type="dcterms:W3CDTF">2025-05-09T20:45:49Z</dcterms:modified>
</cp:coreProperties>
</file>